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handoutMasterIdLst>
    <p:handoutMasterId r:id="rId5"/>
  </p:handoutMasterIdLst>
  <p:sldIdLst>
    <p:sldId id="260" r:id="rId2"/>
    <p:sldId id="261" r:id="rId3"/>
  </p:sldIdLst>
  <p:sldSz cx="10691813" cy="7559675"/>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8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6B55B19-BFC7-4EDD-ACEA-77A56E5CAED4}"/>
              </a:ext>
            </a:extLst>
          </p:cNvPr>
          <p:cNvSpPr>
            <a:spLocks noGrp="1"/>
          </p:cNvSpPr>
          <p:nvPr>
            <p:ph type="hdr" sz="quarter"/>
          </p:nvPr>
        </p:nvSpPr>
        <p:spPr>
          <a:xfrm>
            <a:off x="0" y="0"/>
            <a:ext cx="3048000" cy="5095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6CBE40A-3D52-4362-A0C9-E121785B4098}"/>
              </a:ext>
            </a:extLst>
          </p:cNvPr>
          <p:cNvSpPr>
            <a:spLocks noGrp="1"/>
          </p:cNvSpPr>
          <p:nvPr>
            <p:ph type="dt" sz="quarter" idx="1"/>
          </p:nvPr>
        </p:nvSpPr>
        <p:spPr>
          <a:xfrm>
            <a:off x="3984625" y="0"/>
            <a:ext cx="3048000" cy="509588"/>
          </a:xfrm>
          <a:prstGeom prst="rect">
            <a:avLst/>
          </a:prstGeom>
        </p:spPr>
        <p:txBody>
          <a:bodyPr vert="horz" lIns="91440" tIns="45720" rIns="91440" bIns="45720" rtlCol="0"/>
          <a:lstStyle>
            <a:lvl1pPr algn="r">
              <a:defRPr sz="1200"/>
            </a:lvl1pPr>
          </a:lstStyle>
          <a:p>
            <a:fld id="{01A33227-A5BD-4127-9D9B-174ED1074B28}" type="datetimeFigureOut">
              <a:rPr kumimoji="1" lang="ja-JP" altLang="en-US" smtClean="0"/>
              <a:t>2025/2/28</a:t>
            </a:fld>
            <a:endParaRPr kumimoji="1" lang="ja-JP" altLang="en-US"/>
          </a:p>
        </p:txBody>
      </p:sp>
      <p:sp>
        <p:nvSpPr>
          <p:cNvPr id="4" name="フッター プレースホルダー 3">
            <a:extLst>
              <a:ext uri="{FF2B5EF4-FFF2-40B4-BE49-F238E27FC236}">
                <a16:creationId xmlns:a16="http://schemas.microsoft.com/office/drawing/2014/main" id="{133338F8-4D04-47F8-BF43-8C383EB5C3A0}"/>
              </a:ext>
            </a:extLst>
          </p:cNvPr>
          <p:cNvSpPr>
            <a:spLocks noGrp="1"/>
          </p:cNvSpPr>
          <p:nvPr>
            <p:ph type="ftr" sz="quarter" idx="2"/>
          </p:nvPr>
        </p:nvSpPr>
        <p:spPr>
          <a:xfrm>
            <a:off x="0" y="9655175"/>
            <a:ext cx="3048000" cy="5095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FFD19B3-8CA6-49FD-8D42-544D506CEA1C}"/>
              </a:ext>
            </a:extLst>
          </p:cNvPr>
          <p:cNvSpPr>
            <a:spLocks noGrp="1"/>
          </p:cNvSpPr>
          <p:nvPr>
            <p:ph type="sldNum" sz="quarter" idx="3"/>
          </p:nvPr>
        </p:nvSpPr>
        <p:spPr>
          <a:xfrm>
            <a:off x="3984625" y="9655175"/>
            <a:ext cx="3048000" cy="509588"/>
          </a:xfrm>
          <a:prstGeom prst="rect">
            <a:avLst/>
          </a:prstGeom>
        </p:spPr>
        <p:txBody>
          <a:bodyPr vert="horz" lIns="91440" tIns="45720" rIns="91440" bIns="45720" rtlCol="0" anchor="b"/>
          <a:lstStyle>
            <a:lvl1pPr algn="r">
              <a:defRPr sz="1200"/>
            </a:lvl1pPr>
          </a:lstStyle>
          <a:p>
            <a:fld id="{4C5CAF95-6976-4962-AAB2-C522BBB1CD75}" type="slidenum">
              <a:rPr kumimoji="1" lang="ja-JP" altLang="en-US" smtClean="0"/>
              <a:t>‹#›</a:t>
            </a:fld>
            <a:endParaRPr kumimoji="1" lang="ja-JP" altLang="en-US"/>
          </a:p>
        </p:txBody>
      </p:sp>
    </p:spTree>
    <p:extLst>
      <p:ext uri="{BB962C8B-B14F-4D97-AF65-F5344CB8AC3E}">
        <p14:creationId xmlns:p14="http://schemas.microsoft.com/office/powerpoint/2010/main" val="12434481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000" cy="5095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4625" y="0"/>
            <a:ext cx="3048000" cy="509588"/>
          </a:xfrm>
          <a:prstGeom prst="rect">
            <a:avLst/>
          </a:prstGeom>
        </p:spPr>
        <p:txBody>
          <a:bodyPr vert="horz" lIns="91440" tIns="45720" rIns="91440" bIns="45720" rtlCol="0"/>
          <a:lstStyle>
            <a:lvl1pPr algn="r">
              <a:defRPr sz="1200"/>
            </a:lvl1pPr>
          </a:lstStyle>
          <a:p>
            <a:fld id="{AD7DD8EA-CE03-46F2-9953-92696F9E1825}"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1090613" y="1270000"/>
            <a:ext cx="4852987" cy="34305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3263" y="4891088"/>
            <a:ext cx="5627687" cy="40036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5175"/>
            <a:ext cx="3048000" cy="5095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4625" y="9655175"/>
            <a:ext cx="3048000" cy="509588"/>
          </a:xfrm>
          <a:prstGeom prst="rect">
            <a:avLst/>
          </a:prstGeom>
        </p:spPr>
        <p:txBody>
          <a:bodyPr vert="horz" lIns="91440" tIns="45720" rIns="91440" bIns="45720" rtlCol="0" anchor="b"/>
          <a:lstStyle>
            <a:lvl1pPr algn="r">
              <a:defRPr sz="1200"/>
            </a:lvl1pPr>
          </a:lstStyle>
          <a:p>
            <a:fld id="{EAE7981C-B1B5-44AC-AE3C-C008D4893C1A}" type="slidenum">
              <a:rPr kumimoji="1" lang="ja-JP" altLang="en-US" smtClean="0"/>
              <a:t>‹#›</a:t>
            </a:fld>
            <a:endParaRPr kumimoji="1" lang="ja-JP" altLang="en-US"/>
          </a:p>
        </p:txBody>
      </p:sp>
    </p:spTree>
    <p:extLst>
      <p:ext uri="{BB962C8B-B14F-4D97-AF65-F5344CB8AC3E}">
        <p14:creationId xmlns:p14="http://schemas.microsoft.com/office/powerpoint/2010/main" val="3089391694"/>
      </p:ext>
    </p:extLst>
  </p:cSld>
  <p:clrMap bg1="lt1" tx1="dk1" bg2="lt2" tx2="dk2" accent1="accent1" accent2="accent2" accent3="accent3" accent4="accent4" accent5="accent5" accent6="accent6" hlink="hlink" folHlink="folHlink"/>
  <p:hf sldNum="0" hdr="0" ftr="0" dt="0"/>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1764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326944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399661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298982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34317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46296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34097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9521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742951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358581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947256-C457-41BE-8331-FA0F55A65A5D}" type="datetimeFigureOut">
              <a:rPr kumimoji="1" lang="ja-JP" altLang="en-US" smtClean="0"/>
              <a:t>2025/2/28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427362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C8947256-C457-41BE-8331-FA0F55A65A5D}" type="datetimeFigureOut">
              <a:rPr kumimoji="1" lang="ja-JP" altLang="en-US" smtClean="0"/>
              <a:t>2025/2/28</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59F74D7C-4FF7-41D9-891D-0A8C94F442B5}" type="slidenum">
              <a:rPr kumimoji="1" lang="ja-JP" altLang="en-US" smtClean="0"/>
              <a:t>‹#›</a:t>
            </a:fld>
            <a:endParaRPr kumimoji="1" lang="ja-JP" altLang="en-US"/>
          </a:p>
        </p:txBody>
      </p:sp>
    </p:spTree>
    <p:extLst>
      <p:ext uri="{BB962C8B-B14F-4D97-AF65-F5344CB8AC3E}">
        <p14:creationId xmlns:p14="http://schemas.microsoft.com/office/powerpoint/2010/main" val="18600352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1E0583E1-ED13-462D-9D66-2E0344317B65}"/>
              </a:ext>
            </a:extLst>
          </p:cNvPr>
          <p:cNvSpPr txBox="1">
            <a:spLocks/>
          </p:cNvSpPr>
          <p:nvPr/>
        </p:nvSpPr>
        <p:spPr>
          <a:xfrm>
            <a:off x="19457" y="25735"/>
            <a:ext cx="10642062" cy="3505406"/>
          </a:xfrm>
          <a:prstGeom prst="rect">
            <a:avLst/>
          </a:prstGeom>
          <a:solidFill>
            <a:schemeClr val="accent4"/>
          </a:solidFill>
          <a:ln>
            <a:noFill/>
          </a:ln>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5400" b="1" dirty="0">
                <a:latin typeface="+mn-ea"/>
              </a:rPr>
              <a:t>津波注意報発表</a:t>
            </a:r>
          </a:p>
          <a:p>
            <a:pPr algn="l"/>
            <a:r>
              <a:rPr lang="ja-JP" altLang="en-US" sz="3467" b="1" dirty="0">
                <a:latin typeface="+mn-ea"/>
              </a:rPr>
              <a:t>海の中にいる人はただちに海から上がって，海岸から離れてください。</a:t>
            </a:r>
          </a:p>
          <a:p>
            <a:pPr algn="l"/>
            <a:r>
              <a:rPr lang="ja-JP" altLang="en-US" sz="3467" b="1" dirty="0">
                <a:latin typeface="+mn-ea"/>
              </a:rPr>
              <a:t>津波注意報が解除されるまで海に入ったり海岸に近づいたりしないでください。</a:t>
            </a:r>
          </a:p>
          <a:p>
            <a:pPr algn="l"/>
            <a:r>
              <a:rPr lang="ja-JP" altLang="en-US" sz="3467" b="1" dirty="0">
                <a:latin typeface="+mn-ea"/>
              </a:rPr>
              <a:t>安全のため，施設を閉鎖する可能性があります。</a:t>
            </a:r>
          </a:p>
          <a:p>
            <a:pPr algn="l"/>
            <a:r>
              <a:rPr lang="ko-KR" altLang="en-US" sz="3467" b="1" dirty="0">
                <a:latin typeface="+mn-ea"/>
              </a:rPr>
              <a:t> </a:t>
            </a:r>
            <a:endParaRPr lang="ja-JP" altLang="en-US" sz="3467" b="1" dirty="0">
              <a:latin typeface="+mn-ea"/>
            </a:endParaRPr>
          </a:p>
        </p:txBody>
      </p:sp>
      <p:sp>
        <p:nvSpPr>
          <p:cNvPr id="7" name="字幕 2">
            <a:extLst>
              <a:ext uri="{FF2B5EF4-FFF2-40B4-BE49-F238E27FC236}">
                <a16:creationId xmlns:a16="http://schemas.microsoft.com/office/drawing/2014/main" id="{F53FAD5F-2EDE-4080-A5C0-C2DB2437A41F}"/>
              </a:ext>
            </a:extLst>
          </p:cNvPr>
          <p:cNvSpPr txBox="1">
            <a:spLocks/>
          </p:cNvSpPr>
          <p:nvPr/>
        </p:nvSpPr>
        <p:spPr>
          <a:xfrm>
            <a:off x="29185" y="3550597"/>
            <a:ext cx="10622606" cy="3983343"/>
          </a:xfrm>
          <a:prstGeom prst="rect">
            <a:avLst/>
          </a:prstGeom>
          <a:solidFill>
            <a:schemeClr val="accent4"/>
          </a:solidFill>
          <a:ln>
            <a:noFill/>
          </a:ln>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zh-CN" sz="6000" b="1" dirty="0">
                <a:latin typeface="+mn-ea"/>
              </a:rPr>
              <a:t>Tsunami Advisory</a:t>
            </a:r>
          </a:p>
          <a:p>
            <a:pPr algn="l"/>
            <a:r>
              <a:rPr lang="en-US" altLang="zh-CN" sz="3467" b="1" dirty="0">
                <a:latin typeface="+mn-ea"/>
              </a:rPr>
              <a:t>Get out of the water and leave coastal regions immediately.</a:t>
            </a:r>
          </a:p>
          <a:p>
            <a:pPr algn="l"/>
            <a:r>
              <a:rPr lang="en-US" altLang="zh-CN" sz="3467" b="1" dirty="0">
                <a:latin typeface="+mn-ea"/>
              </a:rPr>
              <a:t>Do not enter the sea or approach coastal regions until the advisory is lifted.</a:t>
            </a:r>
          </a:p>
          <a:p>
            <a:pPr algn="l"/>
            <a:r>
              <a:rPr lang="en-US" altLang="zh-CN" sz="3467" b="1" dirty="0">
                <a:latin typeface="+mn-ea"/>
              </a:rPr>
              <a:t>For safety, this facility may be closed soon.</a:t>
            </a:r>
          </a:p>
        </p:txBody>
      </p:sp>
      <p:sp>
        <p:nvSpPr>
          <p:cNvPr id="9" name="テキスト ボックス 8">
            <a:extLst>
              <a:ext uri="{FF2B5EF4-FFF2-40B4-BE49-F238E27FC236}">
                <a16:creationId xmlns:a16="http://schemas.microsoft.com/office/drawing/2014/main" id="{E910E155-C73F-4317-B81D-037E9C20772C}"/>
              </a:ext>
            </a:extLst>
          </p:cNvPr>
          <p:cNvSpPr txBox="1"/>
          <p:nvPr/>
        </p:nvSpPr>
        <p:spPr>
          <a:xfrm>
            <a:off x="7152168" y="7166611"/>
            <a:ext cx="3402181" cy="317331"/>
          </a:xfrm>
          <a:prstGeom prst="rect">
            <a:avLst/>
          </a:prstGeom>
          <a:noFill/>
          <a:ln>
            <a:solidFill>
              <a:schemeClr val="tx1"/>
            </a:solidFill>
          </a:ln>
        </p:spPr>
        <p:txBody>
          <a:bodyPr wrap="square" rtlCol="0">
            <a:spAutoFit/>
          </a:bodyPr>
          <a:lstStyle/>
          <a:p>
            <a:r>
              <a:rPr lang="ja-JP" altLang="en-US" sz="1462" dirty="0"/>
              <a:t>函館市海外観光客誘致促進協議会作成</a:t>
            </a:r>
          </a:p>
        </p:txBody>
      </p:sp>
    </p:spTree>
    <p:extLst>
      <p:ext uri="{BB962C8B-B14F-4D97-AF65-F5344CB8AC3E}">
        <p14:creationId xmlns:p14="http://schemas.microsoft.com/office/powerpoint/2010/main" val="91969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1E0583E1-ED13-462D-9D66-2E0344317B65}"/>
              </a:ext>
            </a:extLst>
          </p:cNvPr>
          <p:cNvSpPr txBox="1">
            <a:spLocks/>
          </p:cNvSpPr>
          <p:nvPr/>
        </p:nvSpPr>
        <p:spPr>
          <a:xfrm>
            <a:off x="48640" y="29184"/>
            <a:ext cx="10593421" cy="3503982"/>
          </a:xfrm>
          <a:prstGeom prst="rect">
            <a:avLst/>
          </a:prstGeom>
          <a:solidFill>
            <a:schemeClr val="accent4"/>
          </a:solidFill>
          <a:ln>
            <a:noFill/>
          </a:ln>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zh-TW" altLang="en-US" sz="6600" b="1" dirty="0">
                <a:latin typeface="游ゴシック" panose="020B0400000000000000" pitchFamily="50" charset="-128"/>
                <a:ea typeface="游ゴシック" panose="020B0400000000000000" pitchFamily="50" charset="-128"/>
              </a:rPr>
              <a:t>海嘯注意警報發布</a:t>
            </a:r>
          </a:p>
          <a:p>
            <a:pPr algn="l"/>
            <a:r>
              <a:rPr lang="zh-TW" altLang="en-US" sz="4800" b="1" dirty="0">
                <a:latin typeface="游ゴシック" panose="020B0400000000000000" pitchFamily="50" charset="-128"/>
                <a:ea typeface="游ゴシック" panose="020B0400000000000000" pitchFamily="50" charset="-128"/>
              </a:rPr>
              <a:t>請立刻上岸並遠離海岸。</a:t>
            </a:r>
          </a:p>
          <a:p>
            <a:pPr algn="l"/>
            <a:r>
              <a:rPr lang="zh-TW" altLang="en-US" sz="4250" b="1" dirty="0">
                <a:latin typeface="游ゴシック" panose="020B0400000000000000" pitchFamily="50" charset="-128"/>
                <a:ea typeface="游ゴシック" panose="020B0400000000000000" pitchFamily="50" charset="-128"/>
              </a:rPr>
              <a:t>海嘯警報解除前，請勿進入海中或靠近海岸。</a:t>
            </a:r>
          </a:p>
          <a:p>
            <a:pPr algn="l"/>
            <a:r>
              <a:rPr lang="zh-TW" altLang="en-US" sz="4800" b="1" dirty="0">
                <a:latin typeface="游ゴシック" panose="020B0400000000000000" pitchFamily="50" charset="-128"/>
                <a:ea typeface="游ゴシック" panose="020B0400000000000000" pitchFamily="50" charset="-128"/>
              </a:rPr>
              <a:t>為了安全起見，可能會關閉施設。</a:t>
            </a:r>
            <a:r>
              <a:rPr lang="ko-KR" altLang="en-US" sz="4800" b="1" dirty="0">
                <a:latin typeface="游ゴシック" panose="020B0400000000000000" pitchFamily="50" charset="-128"/>
              </a:rPr>
              <a:t> </a:t>
            </a:r>
            <a:endParaRPr lang="ja-JP" altLang="en-US" sz="4800" b="1" dirty="0">
              <a:latin typeface="游ゴシック" panose="020B0400000000000000" pitchFamily="50" charset="-128"/>
              <a:ea typeface="游ゴシック" panose="020B0400000000000000" pitchFamily="50" charset="-128"/>
            </a:endParaRPr>
          </a:p>
        </p:txBody>
      </p:sp>
      <p:sp>
        <p:nvSpPr>
          <p:cNvPr id="7" name="字幕 2">
            <a:extLst>
              <a:ext uri="{FF2B5EF4-FFF2-40B4-BE49-F238E27FC236}">
                <a16:creationId xmlns:a16="http://schemas.microsoft.com/office/drawing/2014/main" id="{F53FAD5F-2EDE-4080-A5C0-C2DB2437A41F}"/>
              </a:ext>
            </a:extLst>
          </p:cNvPr>
          <p:cNvSpPr txBox="1">
            <a:spLocks/>
          </p:cNvSpPr>
          <p:nvPr/>
        </p:nvSpPr>
        <p:spPr>
          <a:xfrm>
            <a:off x="48640" y="3562350"/>
            <a:ext cx="10593421" cy="3958413"/>
          </a:xfrm>
          <a:prstGeom prst="rect">
            <a:avLst/>
          </a:prstGeom>
          <a:solidFill>
            <a:schemeClr val="accent4"/>
          </a:solidFill>
          <a:ln>
            <a:noFill/>
          </a:ln>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zh-CN" altLang="en-US" sz="6600" b="1" dirty="0">
                <a:latin typeface="游ゴシック" panose="020B0400000000000000" pitchFamily="50" charset="-128"/>
                <a:ea typeface="游ゴシック" panose="020B0400000000000000" pitchFamily="50" charset="-128"/>
              </a:rPr>
              <a:t>海啸注意警报发布</a:t>
            </a:r>
          </a:p>
          <a:p>
            <a:pPr algn="l"/>
            <a:r>
              <a:rPr lang="zh-CN" altLang="en-US" sz="4800" b="1" dirty="0">
                <a:latin typeface="游ゴシック" panose="020B0400000000000000" pitchFamily="50" charset="-128"/>
                <a:ea typeface="游ゴシック" panose="020B0400000000000000" pitchFamily="50" charset="-128"/>
              </a:rPr>
              <a:t>请立刻上岸并远离海岸。</a:t>
            </a:r>
          </a:p>
          <a:p>
            <a:pPr algn="l"/>
            <a:r>
              <a:rPr lang="zh-CN" altLang="en-US" sz="4500" b="1" dirty="0">
                <a:latin typeface="游ゴシック" panose="020B0400000000000000" pitchFamily="50" charset="-128"/>
                <a:ea typeface="游ゴシック" panose="020B0400000000000000" pitchFamily="50" charset="-128"/>
              </a:rPr>
              <a:t>海啸警报解除前，请不要入海或靠近海岸。</a:t>
            </a:r>
          </a:p>
          <a:p>
            <a:pPr algn="l"/>
            <a:r>
              <a:rPr lang="zh-CN" altLang="en-US" sz="4800" b="1" dirty="0">
                <a:latin typeface="游ゴシック" panose="020B0400000000000000" pitchFamily="50" charset="-128"/>
                <a:ea typeface="游ゴシック" panose="020B0400000000000000" pitchFamily="50" charset="-128"/>
              </a:rPr>
              <a:t>为了安全起见，可能会关闭设施。</a:t>
            </a:r>
          </a:p>
        </p:txBody>
      </p:sp>
      <p:sp>
        <p:nvSpPr>
          <p:cNvPr id="9" name="テキスト ボックス 8">
            <a:extLst>
              <a:ext uri="{FF2B5EF4-FFF2-40B4-BE49-F238E27FC236}">
                <a16:creationId xmlns:a16="http://schemas.microsoft.com/office/drawing/2014/main" id="{E910E155-C73F-4317-B81D-037E9C20772C}"/>
              </a:ext>
            </a:extLst>
          </p:cNvPr>
          <p:cNvSpPr txBox="1"/>
          <p:nvPr/>
        </p:nvSpPr>
        <p:spPr>
          <a:xfrm>
            <a:off x="7042880" y="7111482"/>
            <a:ext cx="3421417" cy="317331"/>
          </a:xfrm>
          <a:prstGeom prst="rect">
            <a:avLst/>
          </a:prstGeom>
          <a:noFill/>
          <a:ln>
            <a:solidFill>
              <a:schemeClr val="tx1"/>
            </a:solidFill>
          </a:ln>
        </p:spPr>
        <p:txBody>
          <a:bodyPr wrap="square" rtlCol="0">
            <a:spAutoFit/>
          </a:bodyPr>
          <a:lstStyle/>
          <a:p>
            <a:r>
              <a:rPr lang="ja-JP" altLang="en-US" sz="1462" dirty="0"/>
              <a:t>函館市海外観光客誘致促進協議会作成</a:t>
            </a:r>
          </a:p>
        </p:txBody>
      </p:sp>
    </p:spTree>
    <p:extLst>
      <p:ext uri="{BB962C8B-B14F-4D97-AF65-F5344CB8AC3E}">
        <p14:creationId xmlns:p14="http://schemas.microsoft.com/office/powerpoint/2010/main" val="24896703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493</TotalTime>
  <Words>153</Words>
  <Application>Microsoft Office PowerPoint</Application>
  <PresentationFormat>ユーザー設定</PresentationFormat>
  <Paragraphs>19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等线</vt:lpstr>
      <vt:lpstr>맑은 고딕</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小﨑　一歩</dc:creator>
  <cp:lastModifiedBy>小﨑　一歩</cp:lastModifiedBy>
  <cp:revision>48</cp:revision>
  <cp:lastPrinted>2025-02-27T01:33:17Z</cp:lastPrinted>
  <dcterms:created xsi:type="dcterms:W3CDTF">2025-01-29T00:38:12Z</dcterms:created>
  <dcterms:modified xsi:type="dcterms:W3CDTF">2025-02-28T00:58:09Z</dcterms:modified>
</cp:coreProperties>
</file>