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257" r:id="rId2"/>
    <p:sldId id="258" r:id="rId3"/>
    <p:sldId id="259" r:id="rId4"/>
    <p:sldId id="256" r:id="rId5"/>
  </p:sldIdLst>
  <p:sldSz cx="6858000" cy="9906000" type="A4"/>
  <p:notesSz cx="6888163" cy="100187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3" d="100"/>
          <a:sy n="73" d="100"/>
        </p:scale>
        <p:origin x="3222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2676"/>
          </a:xfrm>
          <a:prstGeom prst="rect">
            <a:avLst/>
          </a:prstGeom>
        </p:spPr>
        <p:txBody>
          <a:bodyPr vert="horz" lIns="96606" tIns="48303" rIns="96606" bIns="48303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901698" y="0"/>
            <a:ext cx="2984871" cy="502676"/>
          </a:xfrm>
          <a:prstGeom prst="rect">
            <a:avLst/>
          </a:prstGeom>
        </p:spPr>
        <p:txBody>
          <a:bodyPr vert="horz" lIns="96606" tIns="48303" rIns="96606" bIns="48303" rtlCol="0"/>
          <a:lstStyle>
            <a:lvl1pPr algn="r">
              <a:defRPr sz="1300"/>
            </a:lvl1pPr>
          </a:lstStyle>
          <a:p>
            <a:fld id="{E6CEE252-F841-4AA4-882E-F1406D973C93}" type="datetimeFigureOut">
              <a:rPr kumimoji="1" lang="ja-JP" altLang="en-US" smtClean="0"/>
              <a:t>2025/10/27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74888" y="1252538"/>
            <a:ext cx="2338387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06" tIns="48303" rIns="96606" bIns="48303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8817" y="4821506"/>
            <a:ext cx="5510530" cy="3944868"/>
          </a:xfrm>
          <a:prstGeom prst="rect">
            <a:avLst/>
          </a:prstGeom>
        </p:spPr>
        <p:txBody>
          <a:bodyPr vert="horz" lIns="96606" tIns="48303" rIns="96606" bIns="48303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516039"/>
            <a:ext cx="2984871" cy="502674"/>
          </a:xfrm>
          <a:prstGeom prst="rect">
            <a:avLst/>
          </a:prstGeom>
        </p:spPr>
        <p:txBody>
          <a:bodyPr vert="horz" lIns="96606" tIns="48303" rIns="96606" bIns="48303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901698" y="9516039"/>
            <a:ext cx="2984871" cy="502674"/>
          </a:xfrm>
          <a:prstGeom prst="rect">
            <a:avLst/>
          </a:prstGeom>
        </p:spPr>
        <p:txBody>
          <a:bodyPr vert="horz" lIns="96606" tIns="48303" rIns="96606" bIns="48303" rtlCol="0" anchor="b"/>
          <a:lstStyle>
            <a:lvl1pPr algn="r">
              <a:defRPr sz="1300"/>
            </a:lvl1pPr>
          </a:lstStyle>
          <a:p>
            <a:fld id="{939BA780-A884-488D-9836-4505668F281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333574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2536B-5CD3-4C07-8C8D-DDD88D3AA646}" type="datetime1">
              <a:rPr kumimoji="1" lang="ja-JP" altLang="en-US" smtClean="0"/>
              <a:t>2025/10/27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01DD9-D0FD-4C2A-B5D9-1E01457264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340698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D2E12-EC81-4DBD-B318-80A75494D527}" type="datetime1">
              <a:rPr kumimoji="1" lang="ja-JP" altLang="en-US" smtClean="0"/>
              <a:t>2025/10/27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01DD9-D0FD-4C2A-B5D9-1E01457264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079914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C4DE7-C731-4BA3-8CFB-E93687114EE7}" type="datetime1">
              <a:rPr kumimoji="1" lang="ja-JP" altLang="en-US" smtClean="0"/>
              <a:t>2025/10/27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01DD9-D0FD-4C2A-B5D9-1E01457264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152135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F7DDF-7EE8-4A66-B979-99FD40E173C4}" type="datetime1">
              <a:rPr kumimoji="1" lang="ja-JP" altLang="en-US" smtClean="0"/>
              <a:t>2025/10/27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01DD9-D0FD-4C2A-B5D9-1E01457264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860500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C22E9-2E73-468F-9036-934FD201002C}" type="datetime1">
              <a:rPr kumimoji="1" lang="ja-JP" altLang="en-US" smtClean="0"/>
              <a:t>2025/10/27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01DD9-D0FD-4C2A-B5D9-1E01457264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640798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2383F-AF10-436C-8967-E5D9F42661D6}" type="datetime1">
              <a:rPr kumimoji="1" lang="ja-JP" altLang="en-US" smtClean="0"/>
              <a:t>2025/10/27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01DD9-D0FD-4C2A-B5D9-1E01457264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267360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B85CA-4B07-4679-BC67-711792BEFE41}" type="datetime1">
              <a:rPr kumimoji="1" lang="ja-JP" altLang="en-US" smtClean="0"/>
              <a:t>2025/10/27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01DD9-D0FD-4C2A-B5D9-1E01457264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906463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0E3F9-5D4F-45D3-AFB2-661EEF2A00C2}" type="datetime1">
              <a:rPr kumimoji="1" lang="ja-JP" altLang="en-US" smtClean="0"/>
              <a:t>2025/10/27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01DD9-D0FD-4C2A-B5D9-1E01457264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134510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D8A2F-272F-4AD0-A777-C6ED829A58CC}" type="datetime1">
              <a:rPr kumimoji="1" lang="ja-JP" altLang="en-US" smtClean="0"/>
              <a:t>2025/10/27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01DD9-D0FD-4C2A-B5D9-1E01457264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286917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0A0DC-F0C7-4818-993A-BD44BDDEF0AD}" type="datetime1">
              <a:rPr kumimoji="1" lang="ja-JP" altLang="en-US" smtClean="0"/>
              <a:t>2025/10/27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01DD9-D0FD-4C2A-B5D9-1E01457264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8905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9AC2A-BE7E-4F91-8E52-3636BD991FFD}" type="datetime1">
              <a:rPr kumimoji="1" lang="ja-JP" altLang="en-US" smtClean="0"/>
              <a:t>2025/10/27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01DD9-D0FD-4C2A-B5D9-1E01457264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573302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03645C-5866-4B23-9B97-388135988FF1}" type="datetime1">
              <a:rPr kumimoji="1" lang="ja-JP" altLang="en-US" smtClean="0"/>
              <a:t>2025/10/27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901DD9-D0FD-4C2A-B5D9-1E01457264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71337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0F4031D0-29D8-424C-8B92-64C1373605B1}"/>
              </a:ext>
            </a:extLst>
          </p:cNvPr>
          <p:cNvSpPr txBox="1"/>
          <p:nvPr/>
        </p:nvSpPr>
        <p:spPr>
          <a:xfrm>
            <a:off x="335846" y="886636"/>
            <a:ext cx="287771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●●町会区域にお住いの皆さまへ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1F766362-1953-4255-8159-E6DF458F55C6}"/>
              </a:ext>
            </a:extLst>
          </p:cNvPr>
          <p:cNvSpPr txBox="1"/>
          <p:nvPr/>
        </p:nvSpPr>
        <p:spPr>
          <a:xfrm>
            <a:off x="4687713" y="606820"/>
            <a:ext cx="180049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令和●年●●月吉日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A185DBC2-1C8B-489B-A5FD-65A420C6D1C5}"/>
              </a:ext>
            </a:extLst>
          </p:cNvPr>
          <p:cNvSpPr txBox="1"/>
          <p:nvPr/>
        </p:nvSpPr>
        <p:spPr>
          <a:xfrm>
            <a:off x="4475806" y="1092628"/>
            <a:ext cx="1800493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●●町会</a:t>
            </a:r>
            <a:endParaRPr kumimoji="1" lang="en-US" altLang="ja-JP" sz="1400" b="1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r>
              <a:rPr kumimoji="1" lang="ja-JP" altLang="en-US" sz="14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会長　●●　●●</a:t>
            </a:r>
            <a:endParaRPr kumimoji="1" lang="en-US" altLang="ja-JP" sz="1400" b="1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r>
              <a:rPr kumimoji="1" lang="ja-JP" altLang="en-US" sz="14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役員一同</a:t>
            </a:r>
            <a:endParaRPr kumimoji="1" lang="en-US" altLang="ja-JP" sz="1400" b="1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1389E78A-89B0-436B-BA69-7FEC5B9AE983}"/>
              </a:ext>
            </a:extLst>
          </p:cNvPr>
          <p:cNvSpPr txBox="1"/>
          <p:nvPr/>
        </p:nvSpPr>
        <p:spPr>
          <a:xfrm>
            <a:off x="335846" y="1717139"/>
            <a:ext cx="6186309" cy="7539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800"/>
              </a:lnSpc>
            </a:pPr>
            <a:r>
              <a:rPr kumimoji="1" lang="ja-JP" altLang="en-US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●●町会からの住民アンケートです。</a:t>
            </a:r>
            <a:endParaRPr kumimoji="1" lang="en-US" altLang="ja-JP" b="1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>
              <a:lnSpc>
                <a:spcPts val="2800"/>
              </a:lnSpc>
            </a:pPr>
            <a:r>
              <a:rPr kumimoji="1" lang="ja-JP" altLang="en-US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地域活性化のために、ご協力をよろしくお願いします！</a:t>
            </a: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89D3F2A6-8922-48EA-B044-BC90FB041E6E}"/>
              </a:ext>
            </a:extLst>
          </p:cNvPr>
          <p:cNvSpPr/>
          <p:nvPr/>
        </p:nvSpPr>
        <p:spPr>
          <a:xfrm>
            <a:off x="351000" y="2611101"/>
            <a:ext cx="6156000" cy="194982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kumimoji="1" lang="ja-JP" altLang="en-US" sz="12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いつも、地域活動にご協力をいただき、誠にありがとうございます。</a:t>
            </a:r>
            <a:endParaRPr kumimoji="1" lang="en-US" altLang="ja-JP" sz="120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12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●●町会では、地域の皆さんが、お互いに協力し合うことで、安心して快適に暮らせるための様々な活動を行っており、今後も皆さんがこの町に住んで良かったと思えるように、地域と町会の活性化を目指していきたいと考えております。</a:t>
            </a:r>
            <a:endParaRPr kumimoji="1" lang="en-US" altLang="ja-JP" sz="120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12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皆さんが考える「地域にとって必要なもの」、「町会の存在について」など、町会員、未会員を問わず、今後の参考にさせていただきたいので、ご意見をお聞かせください。</a:t>
            </a:r>
            <a:endParaRPr kumimoji="1" lang="en-US" altLang="ja-JP" sz="120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5FFC0F41-5A5B-47CE-8F1C-F377E4949F4D}"/>
              </a:ext>
            </a:extLst>
          </p:cNvPr>
          <p:cNvSpPr txBox="1"/>
          <p:nvPr/>
        </p:nvSpPr>
        <p:spPr>
          <a:xfrm>
            <a:off x="239666" y="4646375"/>
            <a:ext cx="6436377" cy="136191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〇 回答期日：恐れ入りますが、令和●年●●月●●日までにお願いします。</a:t>
            </a:r>
            <a:endParaRPr kumimoji="1"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endParaRPr kumimoji="1"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r>
              <a:rPr kumimoji="1"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〇 回答方法：同封の返信用封筒で郵送していただくか、町会館ポストに投函</a:t>
            </a:r>
            <a:endParaRPr kumimoji="1"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r>
              <a:rPr kumimoji="1"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　　　　　 をよろしくお願いします。</a:t>
            </a:r>
            <a:endParaRPr kumimoji="1"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endParaRPr kumimoji="1"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r>
              <a:rPr kumimoji="1" lang="en-US" altLang="ja-JP" sz="125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《</a:t>
            </a:r>
            <a:r>
              <a:rPr kumimoji="1" lang="ja-JP" altLang="en-US" sz="125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このアンケートでいただいた情報は、町会活性化以外の用途で使用いたしません。</a:t>
            </a:r>
            <a:r>
              <a:rPr kumimoji="1" lang="en-US" altLang="ja-JP" sz="125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》</a:t>
            </a:r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B91A8A3B-B8FE-4335-B554-0815824EF30D}"/>
              </a:ext>
            </a:extLst>
          </p:cNvPr>
          <p:cNvSpPr/>
          <p:nvPr/>
        </p:nvSpPr>
        <p:spPr>
          <a:xfrm>
            <a:off x="369794" y="6155222"/>
            <a:ext cx="6118412" cy="3459426"/>
          </a:xfrm>
          <a:prstGeom prst="rect">
            <a:avLst/>
          </a:prstGeom>
          <a:noFill/>
          <a:ln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endParaRPr kumimoji="1" lang="en-US" altLang="ja-JP" sz="120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309FE339-5AF1-4FF9-A0A8-CA6961921BA6}"/>
              </a:ext>
            </a:extLst>
          </p:cNvPr>
          <p:cNvSpPr/>
          <p:nvPr/>
        </p:nvSpPr>
        <p:spPr>
          <a:xfrm>
            <a:off x="369792" y="6155222"/>
            <a:ext cx="1260000" cy="358587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kumimoji="1" lang="ja-JP" altLang="en-US" sz="14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基本設問</a:t>
            </a: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735C5B1C-2E7E-4847-A57E-64952BC40510}"/>
              </a:ext>
            </a:extLst>
          </p:cNvPr>
          <p:cNvSpPr txBox="1"/>
          <p:nvPr/>
        </p:nvSpPr>
        <p:spPr>
          <a:xfrm>
            <a:off x="1804193" y="6178094"/>
            <a:ext cx="4339650" cy="3222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回答される方が、該当する箇所に「〇」を付けてください。</a:t>
            </a:r>
            <a:endParaRPr kumimoji="1" lang="en-US" altLang="ja-JP" sz="1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AD4027B9-C150-4051-9D47-09B9C174FB09}"/>
              </a:ext>
            </a:extLst>
          </p:cNvPr>
          <p:cNvSpPr txBox="1"/>
          <p:nvPr/>
        </p:nvSpPr>
        <p:spPr>
          <a:xfrm>
            <a:off x="492152" y="6593608"/>
            <a:ext cx="2428870" cy="36054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■ 年代を教えてください。</a:t>
            </a:r>
            <a:endParaRPr kumimoji="1"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367031AB-A9E4-4272-9552-D3ACE0DA6D62}"/>
              </a:ext>
            </a:extLst>
          </p:cNvPr>
          <p:cNvSpPr/>
          <p:nvPr/>
        </p:nvSpPr>
        <p:spPr>
          <a:xfrm>
            <a:off x="495000" y="7061480"/>
            <a:ext cx="5868000" cy="46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4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20</a:t>
            </a:r>
            <a:r>
              <a:rPr kumimoji="1" lang="ja-JP" altLang="en-US" sz="14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代以下　・　</a:t>
            </a:r>
            <a:r>
              <a:rPr kumimoji="1" lang="en-US" altLang="ja-JP" sz="14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30</a:t>
            </a:r>
            <a:r>
              <a:rPr kumimoji="1" lang="ja-JP" altLang="en-US" sz="14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代　・　</a:t>
            </a:r>
            <a:r>
              <a:rPr kumimoji="1" lang="en-US" altLang="ja-JP" sz="14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40</a:t>
            </a:r>
            <a:r>
              <a:rPr kumimoji="1" lang="ja-JP" altLang="en-US" sz="14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代　・　</a:t>
            </a:r>
            <a:r>
              <a:rPr kumimoji="1" lang="en-US" altLang="ja-JP" sz="14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50</a:t>
            </a:r>
            <a:r>
              <a:rPr kumimoji="1" lang="ja-JP" altLang="en-US" sz="14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代　・　</a:t>
            </a:r>
            <a:r>
              <a:rPr kumimoji="1" lang="en-US" altLang="ja-JP" sz="14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60</a:t>
            </a:r>
            <a:r>
              <a:rPr kumimoji="1" lang="ja-JP" altLang="en-US" sz="14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代　・　</a:t>
            </a:r>
            <a:r>
              <a:rPr kumimoji="1" lang="en-US" altLang="ja-JP" sz="14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70</a:t>
            </a:r>
            <a:r>
              <a:rPr kumimoji="1" lang="ja-JP" altLang="en-US" sz="14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代以上</a:t>
            </a: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A80C4E01-0F28-4F83-A8A8-D7046265BC0D}"/>
              </a:ext>
            </a:extLst>
          </p:cNvPr>
          <p:cNvSpPr txBox="1"/>
          <p:nvPr/>
        </p:nvSpPr>
        <p:spPr>
          <a:xfrm>
            <a:off x="492152" y="7771212"/>
            <a:ext cx="2428870" cy="36054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■ 性別を教えてください。</a:t>
            </a:r>
            <a:endParaRPr kumimoji="1"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A07B22E3-07FA-4D59-AB42-3EECDE215658}"/>
              </a:ext>
            </a:extLst>
          </p:cNvPr>
          <p:cNvSpPr txBox="1"/>
          <p:nvPr/>
        </p:nvSpPr>
        <p:spPr>
          <a:xfrm>
            <a:off x="492152" y="8427218"/>
            <a:ext cx="3326552" cy="36054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■ 町会加入の有無を教えてください。</a:t>
            </a:r>
            <a:endParaRPr kumimoji="1"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C9428B01-960B-479F-A00C-BD705A7CBA89}"/>
              </a:ext>
            </a:extLst>
          </p:cNvPr>
          <p:cNvSpPr txBox="1"/>
          <p:nvPr/>
        </p:nvSpPr>
        <p:spPr>
          <a:xfrm>
            <a:off x="492152" y="9083223"/>
            <a:ext cx="2787943" cy="36054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■ 住居形態を教えてください。</a:t>
            </a:r>
            <a:endParaRPr kumimoji="1"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F23DE752-DF88-4EDF-A745-839A8A9C56B3}"/>
              </a:ext>
            </a:extLst>
          </p:cNvPr>
          <p:cNvSpPr/>
          <p:nvPr/>
        </p:nvSpPr>
        <p:spPr>
          <a:xfrm>
            <a:off x="3711388" y="7717486"/>
            <a:ext cx="2651612" cy="46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3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男性　・　女性　・回答しない</a:t>
            </a:r>
          </a:p>
        </p:txBody>
      </p:sp>
      <p:sp>
        <p:nvSpPr>
          <p:cNvPr id="24" name="正方形/長方形 23">
            <a:extLst>
              <a:ext uri="{FF2B5EF4-FFF2-40B4-BE49-F238E27FC236}">
                <a16:creationId xmlns:a16="http://schemas.microsoft.com/office/drawing/2014/main" id="{D8E3C44A-5946-4ADE-B07E-FB500B33249A}"/>
              </a:ext>
            </a:extLst>
          </p:cNvPr>
          <p:cNvSpPr/>
          <p:nvPr/>
        </p:nvSpPr>
        <p:spPr>
          <a:xfrm>
            <a:off x="3711388" y="8373492"/>
            <a:ext cx="2651612" cy="46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3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　会　員　　・　　未会員　</a:t>
            </a:r>
          </a:p>
        </p:txBody>
      </p:sp>
      <p:sp>
        <p:nvSpPr>
          <p:cNvPr id="25" name="正方形/長方形 24">
            <a:extLst>
              <a:ext uri="{FF2B5EF4-FFF2-40B4-BE49-F238E27FC236}">
                <a16:creationId xmlns:a16="http://schemas.microsoft.com/office/drawing/2014/main" id="{AE26FDA4-C33F-4D5A-92B6-749BE51B57CB}"/>
              </a:ext>
            </a:extLst>
          </p:cNvPr>
          <p:cNvSpPr/>
          <p:nvPr/>
        </p:nvSpPr>
        <p:spPr>
          <a:xfrm>
            <a:off x="3711386" y="9029497"/>
            <a:ext cx="2651613" cy="46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3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　戸建て　　・　　集合住宅</a:t>
            </a: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7CDC13C5-DB71-4DCB-BFAD-ACEEEBD97188}"/>
              </a:ext>
            </a:extLst>
          </p:cNvPr>
          <p:cNvSpPr txBox="1"/>
          <p:nvPr/>
        </p:nvSpPr>
        <p:spPr>
          <a:xfrm>
            <a:off x="3259723" y="9636601"/>
            <a:ext cx="33855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１</a:t>
            </a:r>
          </a:p>
        </p:txBody>
      </p:sp>
      <p:sp>
        <p:nvSpPr>
          <p:cNvPr id="27" name="テキスト ボックス 1">
            <a:extLst>
              <a:ext uri="{FF2B5EF4-FFF2-40B4-BE49-F238E27FC236}">
                <a16:creationId xmlns:a16="http://schemas.microsoft.com/office/drawing/2014/main" id="{3526BB89-6BA0-44AA-91AD-A85B8BDC210A}"/>
              </a:ext>
            </a:extLst>
          </p:cNvPr>
          <p:cNvSpPr txBox="1"/>
          <p:nvPr/>
        </p:nvSpPr>
        <p:spPr>
          <a:xfrm>
            <a:off x="5938197" y="90598"/>
            <a:ext cx="800219" cy="338554"/>
          </a:xfrm>
          <a:prstGeom prst="rect">
            <a:avLst/>
          </a:prstGeom>
          <a:noFill/>
          <a:ln>
            <a:solidFill>
              <a:sysClr val="windowText" lastClr="000000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non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ja-JP" altLang="en-US" sz="16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資料</a:t>
            </a:r>
            <a:r>
              <a:rPr kumimoji="1" lang="en-US" altLang="ja-JP" sz="16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03</a:t>
            </a:r>
            <a:endParaRPr kumimoji="1" lang="ja-JP" altLang="en-US" sz="16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29" name="スライド番号プレースホルダー 1">
            <a:extLst>
              <a:ext uri="{FF2B5EF4-FFF2-40B4-BE49-F238E27FC236}">
                <a16:creationId xmlns:a16="http://schemas.microsoft.com/office/drawing/2014/main" id="{E201FF1C-5845-4DD1-97DD-83820CAC69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362999" y="9614648"/>
            <a:ext cx="496377" cy="285435"/>
          </a:xfrm>
        </p:spPr>
        <p:txBody>
          <a:bodyPr/>
          <a:lstStyle/>
          <a:p>
            <a:r>
              <a:rPr kumimoji="1" lang="en-US" altLang="ja-JP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21</a:t>
            </a:r>
            <a:endParaRPr kumimoji="1" lang="ja-JP" altLang="en-US" sz="1600" dirty="0">
              <a:solidFill>
                <a:schemeClr val="tx1">
                  <a:lumMod val="75000"/>
                  <a:lumOff val="25000"/>
                </a:schemeClr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3965579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15FA8643-CF2B-45D1-8D51-BE22F29EA751}"/>
              </a:ext>
            </a:extLst>
          </p:cNvPr>
          <p:cNvSpPr/>
          <p:nvPr/>
        </p:nvSpPr>
        <p:spPr>
          <a:xfrm>
            <a:off x="369794" y="198722"/>
            <a:ext cx="6118412" cy="1620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endParaRPr kumimoji="1" lang="en-US" altLang="ja-JP" sz="120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B1A338A7-D03A-47A2-83CC-686279C6571E}"/>
              </a:ext>
            </a:extLst>
          </p:cNvPr>
          <p:cNvSpPr/>
          <p:nvPr/>
        </p:nvSpPr>
        <p:spPr>
          <a:xfrm>
            <a:off x="369794" y="198722"/>
            <a:ext cx="900000" cy="358587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kumimoji="1" lang="ja-JP" altLang="en-US" sz="14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設問１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422216B7-1C65-486F-BE03-69C2FB27FB2C}"/>
              </a:ext>
            </a:extLst>
          </p:cNvPr>
          <p:cNvSpPr txBox="1"/>
          <p:nvPr/>
        </p:nvSpPr>
        <p:spPr>
          <a:xfrm>
            <a:off x="1478343" y="215735"/>
            <a:ext cx="5186035" cy="3222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町会の役割として、知っている町会活動全てに 〇 を付けてください。</a:t>
            </a:r>
            <a:endParaRPr kumimoji="1" lang="en-US" altLang="ja-JP" sz="1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AFDE6DB9-FB63-4F10-8914-BD8189E464D3}"/>
              </a:ext>
            </a:extLst>
          </p:cNvPr>
          <p:cNvSpPr/>
          <p:nvPr/>
        </p:nvSpPr>
        <p:spPr>
          <a:xfrm>
            <a:off x="484272" y="639280"/>
            <a:ext cx="5905231" cy="1080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kumimoji="1" lang="en-US" altLang="ja-JP" sz="12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 </a:t>
            </a:r>
            <a:r>
              <a:rPr kumimoji="1" lang="ja-JP" altLang="en-US" sz="12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①情報の周知（回覧板）　　②街路灯の維持・管理　　③子どもや高齢者の見守り</a:t>
            </a:r>
            <a:endParaRPr kumimoji="1" lang="en-US" altLang="ja-JP" sz="120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12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 ④防犯活動（パトロール）　⑤集団資源回収　　　　　⑥行政への陳情・要望</a:t>
            </a:r>
            <a:endParaRPr kumimoji="1" lang="en-US" altLang="ja-JP" sz="120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12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 ⑦町内清掃活動　　　　　　⑧親睦会（交流会）　　　⑨災害時の支え合い</a:t>
            </a:r>
            <a:endParaRPr kumimoji="1" lang="en-US" altLang="ja-JP" sz="120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4A7EE465-5BD6-4B50-9116-C1359F3E06BB}"/>
              </a:ext>
            </a:extLst>
          </p:cNvPr>
          <p:cNvSpPr/>
          <p:nvPr/>
        </p:nvSpPr>
        <p:spPr>
          <a:xfrm>
            <a:off x="369794" y="2058896"/>
            <a:ext cx="6118412" cy="494702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endParaRPr kumimoji="1" lang="en-US" altLang="ja-JP" sz="120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7DE25816-C197-43F3-A483-02768A5CAC45}"/>
              </a:ext>
            </a:extLst>
          </p:cNvPr>
          <p:cNvSpPr/>
          <p:nvPr/>
        </p:nvSpPr>
        <p:spPr>
          <a:xfrm>
            <a:off x="369794" y="2058898"/>
            <a:ext cx="900000" cy="358587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kumimoji="1" lang="ja-JP" altLang="en-US" sz="14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設問２</a:t>
            </a: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25B25B8B-1083-4273-82F3-8D1ECC89A8FE}"/>
              </a:ext>
            </a:extLst>
          </p:cNvPr>
          <p:cNvSpPr txBox="1"/>
          <p:nvPr/>
        </p:nvSpPr>
        <p:spPr>
          <a:xfrm>
            <a:off x="1478343" y="2075911"/>
            <a:ext cx="4647426" cy="59926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町会の恒例行事や活動についてお伺いします。</a:t>
            </a:r>
            <a:endParaRPr kumimoji="1" lang="en-US" altLang="ja-JP" sz="1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あなたにとって、下記の行事の必要度を数字で教えてください。</a:t>
            </a:r>
            <a:endParaRPr kumimoji="1" lang="en-US" altLang="ja-JP" sz="1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3" name="四角形: 角を丸くする 12">
            <a:extLst>
              <a:ext uri="{FF2B5EF4-FFF2-40B4-BE49-F238E27FC236}">
                <a16:creationId xmlns:a16="http://schemas.microsoft.com/office/drawing/2014/main" id="{F1E850C6-EDA4-4A4B-8139-58D63581C3CD}"/>
              </a:ext>
            </a:extLst>
          </p:cNvPr>
          <p:cNvSpPr/>
          <p:nvPr/>
        </p:nvSpPr>
        <p:spPr>
          <a:xfrm>
            <a:off x="484272" y="2776401"/>
            <a:ext cx="5905231" cy="358587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5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１</a:t>
            </a:r>
            <a:r>
              <a:rPr kumimoji="1" lang="en-US" altLang="ja-JP" sz="105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.</a:t>
            </a:r>
            <a:r>
              <a:rPr kumimoji="1" lang="ja-JP" altLang="en-US" sz="105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全く必要ない　２</a:t>
            </a:r>
            <a:r>
              <a:rPr kumimoji="1" lang="en-US" altLang="ja-JP" sz="105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.</a:t>
            </a:r>
            <a:r>
              <a:rPr kumimoji="1" lang="ja-JP" altLang="en-US" sz="105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あまり必要ない　３</a:t>
            </a:r>
            <a:r>
              <a:rPr kumimoji="1" lang="en-US" altLang="ja-JP" sz="105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.</a:t>
            </a:r>
            <a:r>
              <a:rPr kumimoji="1" lang="ja-JP" altLang="en-US" sz="105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どちらでも良い　４</a:t>
            </a:r>
            <a:r>
              <a:rPr kumimoji="1" lang="en-US" altLang="ja-JP" sz="105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.</a:t>
            </a:r>
            <a:r>
              <a:rPr kumimoji="1" lang="ja-JP" altLang="en-US" sz="105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まあまあ必要　５</a:t>
            </a:r>
            <a:r>
              <a:rPr kumimoji="1" lang="en-US" altLang="ja-JP" sz="105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.</a:t>
            </a:r>
            <a:r>
              <a:rPr kumimoji="1" lang="ja-JP" altLang="en-US" sz="105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とても必要</a:t>
            </a:r>
          </a:p>
        </p:txBody>
      </p:sp>
      <p:graphicFrame>
        <p:nvGraphicFramePr>
          <p:cNvPr id="14" name="表 14">
            <a:extLst>
              <a:ext uri="{FF2B5EF4-FFF2-40B4-BE49-F238E27FC236}">
                <a16:creationId xmlns:a16="http://schemas.microsoft.com/office/drawing/2014/main" id="{800A9DA3-55C8-4C3B-885E-2A00A5FA0B8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8769782"/>
              </p:ext>
            </p:extLst>
          </p:nvPr>
        </p:nvGraphicFramePr>
        <p:xfrm>
          <a:off x="484271" y="3236210"/>
          <a:ext cx="5905232" cy="36558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87529">
                  <a:extLst>
                    <a:ext uri="{9D8B030D-6E8A-4147-A177-3AD203B41FA5}">
                      <a16:colId xmlns:a16="http://schemas.microsoft.com/office/drawing/2014/main" val="2563288996"/>
                    </a:ext>
                  </a:extLst>
                </a:gridCol>
                <a:gridCol w="3417703">
                  <a:extLst>
                    <a:ext uri="{9D8B030D-6E8A-4147-A177-3AD203B41FA5}">
                      <a16:colId xmlns:a16="http://schemas.microsoft.com/office/drawing/2014/main" val="2672234970"/>
                    </a:ext>
                  </a:extLst>
                </a:gridCol>
              </a:tblGrid>
              <a:tr h="456978">
                <a:tc>
                  <a:txBody>
                    <a:bodyPr/>
                    <a:lstStyle/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①新一年生へのお祝い（４月）</a:t>
                      </a:r>
                    </a:p>
                  </a:txBody>
                  <a:tcPr anchor="ctr"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１　・　２　・　３　・　４　・　５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95316740"/>
                  </a:ext>
                </a:extLst>
              </a:tr>
              <a:tr h="456978">
                <a:tc>
                  <a:txBody>
                    <a:bodyPr/>
                    <a:lstStyle/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②ラジオ体操（７月）</a:t>
                      </a:r>
                    </a:p>
                  </a:txBody>
                  <a:tcPr anchor="ctr"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１　・　２　・　３　・　４　・　５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70186539"/>
                  </a:ext>
                </a:extLst>
              </a:tr>
              <a:tr h="456978">
                <a:tc>
                  <a:txBody>
                    <a:bodyPr/>
                    <a:lstStyle/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③輪投げ大会（８月）</a:t>
                      </a:r>
                    </a:p>
                  </a:txBody>
                  <a:tcPr anchor="ctr"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１　・　２　・　３　・　４　・　５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22159904"/>
                  </a:ext>
                </a:extLst>
              </a:tr>
              <a:tr h="456978">
                <a:tc>
                  <a:txBody>
                    <a:bodyPr/>
                    <a:lstStyle/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④敬老会（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10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月）</a:t>
                      </a:r>
                    </a:p>
                  </a:txBody>
                  <a:tcPr anchor="ctr"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１　・　２　・　３　・　４　・　５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8836365"/>
                  </a:ext>
                </a:extLst>
              </a:tr>
              <a:tr h="456978">
                <a:tc>
                  <a:txBody>
                    <a:bodyPr/>
                    <a:lstStyle/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⑤除雪作業（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11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月～４月）</a:t>
                      </a:r>
                    </a:p>
                  </a:txBody>
                  <a:tcPr anchor="ctr"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１　・　２　・　３　・　４　・　５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94981845"/>
                  </a:ext>
                </a:extLst>
              </a:tr>
              <a:tr h="456978">
                <a:tc>
                  <a:txBody>
                    <a:bodyPr/>
                    <a:lstStyle/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⑥火の用心夜回り（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12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月）</a:t>
                      </a:r>
                    </a:p>
                  </a:txBody>
                  <a:tcPr anchor="ctr"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１　・　２　・　３　・　４　・　５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6370043"/>
                  </a:ext>
                </a:extLst>
              </a:tr>
              <a:tr h="456978">
                <a:tc>
                  <a:txBody>
                    <a:bodyPr/>
                    <a:lstStyle/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⑦新年交礼会（１月）</a:t>
                      </a:r>
                    </a:p>
                  </a:txBody>
                  <a:tcPr anchor="ctr"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１　・　２　・　３　・　４　・　５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23797205"/>
                  </a:ext>
                </a:extLst>
              </a:tr>
              <a:tr h="456978">
                <a:tc>
                  <a:txBody>
                    <a:bodyPr/>
                    <a:lstStyle/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⑧健康教室（月２回）</a:t>
                      </a:r>
                    </a:p>
                  </a:txBody>
                  <a:tcPr anchor="ctr"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１　・　２　・　３　・　４　・　５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7000666"/>
                  </a:ext>
                </a:extLst>
              </a:tr>
            </a:tbl>
          </a:graphicData>
        </a:graphic>
      </p:graphicFrame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CD48C128-2CC7-4ACE-B45D-ECDD0A6BB27C}"/>
              </a:ext>
            </a:extLst>
          </p:cNvPr>
          <p:cNvSpPr/>
          <p:nvPr/>
        </p:nvSpPr>
        <p:spPr>
          <a:xfrm>
            <a:off x="369794" y="7364833"/>
            <a:ext cx="6118412" cy="227176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endParaRPr kumimoji="1" lang="en-US" altLang="ja-JP" sz="120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EFC22FDB-FA71-441C-89C5-CFF2A6736693}"/>
              </a:ext>
            </a:extLst>
          </p:cNvPr>
          <p:cNvSpPr/>
          <p:nvPr/>
        </p:nvSpPr>
        <p:spPr>
          <a:xfrm>
            <a:off x="369794" y="7364835"/>
            <a:ext cx="900000" cy="358587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kumimoji="1" lang="ja-JP" altLang="en-US" sz="14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設問３</a:t>
            </a: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7ABDE687-1A36-46BB-A99A-5EA116E8F20B}"/>
              </a:ext>
            </a:extLst>
          </p:cNvPr>
          <p:cNvSpPr txBox="1"/>
          <p:nvPr/>
        </p:nvSpPr>
        <p:spPr>
          <a:xfrm>
            <a:off x="1276638" y="7382994"/>
            <a:ext cx="5570756" cy="3222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上記行事の点数を１ランク上げるためには、どうすれば良いと思いますか。</a:t>
            </a:r>
            <a:endParaRPr kumimoji="1" lang="en-US" altLang="ja-JP" sz="1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B5AC3C3A-8596-4731-B0BC-C065998A583B}"/>
              </a:ext>
            </a:extLst>
          </p:cNvPr>
          <p:cNvSpPr/>
          <p:nvPr/>
        </p:nvSpPr>
        <p:spPr>
          <a:xfrm>
            <a:off x="476385" y="7847101"/>
            <a:ext cx="5905231" cy="1673067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lnSpc>
                <a:spcPct val="200000"/>
              </a:lnSpc>
            </a:pPr>
            <a:r>
              <a:rPr kumimoji="1" lang="ja-JP" altLang="en-US" sz="13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 行事名：　　　　　　　　　　ご意見：</a:t>
            </a:r>
            <a:endParaRPr kumimoji="1" lang="en-US" altLang="ja-JP" sz="130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>
              <a:lnSpc>
                <a:spcPct val="200000"/>
              </a:lnSpc>
            </a:pPr>
            <a:endParaRPr kumimoji="1" lang="en-US" altLang="ja-JP" sz="130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13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 行事名：　　　　　　　　　　ご意見：</a:t>
            </a:r>
            <a:endParaRPr kumimoji="1" lang="en-US" altLang="ja-JP" sz="130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>
              <a:lnSpc>
                <a:spcPct val="200000"/>
              </a:lnSpc>
            </a:pPr>
            <a:endParaRPr kumimoji="1" lang="ja-JP" altLang="en-US" sz="130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3A453CCB-A5C5-409C-B9E8-D1892FB61837}"/>
              </a:ext>
            </a:extLst>
          </p:cNvPr>
          <p:cNvSpPr txBox="1"/>
          <p:nvPr/>
        </p:nvSpPr>
        <p:spPr>
          <a:xfrm>
            <a:off x="3259723" y="9636601"/>
            <a:ext cx="33855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２</a:t>
            </a:r>
          </a:p>
        </p:txBody>
      </p:sp>
      <p:sp>
        <p:nvSpPr>
          <p:cNvPr id="16" name="スライド番号プレースホルダー 1">
            <a:extLst>
              <a:ext uri="{FF2B5EF4-FFF2-40B4-BE49-F238E27FC236}">
                <a16:creationId xmlns:a16="http://schemas.microsoft.com/office/drawing/2014/main" id="{2D7857EB-44A9-450B-AF49-9EC6F2B27E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0" y="9636601"/>
            <a:ext cx="496377" cy="263482"/>
          </a:xfrm>
        </p:spPr>
        <p:txBody>
          <a:bodyPr/>
          <a:lstStyle/>
          <a:p>
            <a:pPr algn="l"/>
            <a:r>
              <a:rPr kumimoji="1" lang="en-US" altLang="ja-JP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22</a:t>
            </a:r>
            <a:endParaRPr kumimoji="1" lang="ja-JP" altLang="en-US" sz="1600" dirty="0">
              <a:solidFill>
                <a:schemeClr val="tx1">
                  <a:lumMod val="75000"/>
                  <a:lumOff val="25000"/>
                </a:schemeClr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4932752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01870BE9-BE3B-4DCF-AEE9-3C1ED461ADB7}"/>
              </a:ext>
            </a:extLst>
          </p:cNvPr>
          <p:cNvSpPr txBox="1"/>
          <p:nvPr/>
        </p:nvSpPr>
        <p:spPr>
          <a:xfrm>
            <a:off x="3259723" y="9636601"/>
            <a:ext cx="33855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３</a:t>
            </a:r>
          </a:p>
        </p:txBody>
      </p:sp>
      <p:grpSp>
        <p:nvGrpSpPr>
          <p:cNvPr id="6" name="グループ化 5">
            <a:extLst>
              <a:ext uri="{FF2B5EF4-FFF2-40B4-BE49-F238E27FC236}">
                <a16:creationId xmlns:a16="http://schemas.microsoft.com/office/drawing/2014/main" id="{EF370F53-C99F-4557-80ED-EC923B2FC6C6}"/>
              </a:ext>
            </a:extLst>
          </p:cNvPr>
          <p:cNvGrpSpPr/>
          <p:nvPr/>
        </p:nvGrpSpPr>
        <p:grpSpPr>
          <a:xfrm>
            <a:off x="369794" y="170328"/>
            <a:ext cx="6217640" cy="1228160"/>
            <a:chOff x="369794" y="7862052"/>
            <a:chExt cx="6217640" cy="1228160"/>
          </a:xfrm>
        </p:grpSpPr>
        <p:sp>
          <p:nvSpPr>
            <p:cNvPr id="7" name="正方形/長方形 6">
              <a:extLst>
                <a:ext uri="{FF2B5EF4-FFF2-40B4-BE49-F238E27FC236}">
                  <a16:creationId xmlns:a16="http://schemas.microsoft.com/office/drawing/2014/main" id="{B2F92A20-CA75-4206-A8A2-23E3F23FDFB2}"/>
                </a:ext>
              </a:extLst>
            </p:cNvPr>
            <p:cNvSpPr/>
            <p:nvPr/>
          </p:nvSpPr>
          <p:spPr>
            <a:xfrm>
              <a:off x="369794" y="7862052"/>
              <a:ext cx="6118412" cy="122816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>
                <a:lnSpc>
                  <a:spcPct val="150000"/>
                </a:lnSpc>
              </a:pPr>
              <a:endParaRPr kumimoji="1" lang="en-US" altLang="ja-JP" sz="12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endParaRPr>
            </a:p>
          </p:txBody>
        </p:sp>
        <p:sp>
          <p:nvSpPr>
            <p:cNvPr id="8" name="正方形/長方形 7">
              <a:extLst>
                <a:ext uri="{FF2B5EF4-FFF2-40B4-BE49-F238E27FC236}">
                  <a16:creationId xmlns:a16="http://schemas.microsoft.com/office/drawing/2014/main" id="{DD3A448A-E8E0-44FE-9721-34B34157DB1F}"/>
                </a:ext>
              </a:extLst>
            </p:cNvPr>
            <p:cNvSpPr/>
            <p:nvPr/>
          </p:nvSpPr>
          <p:spPr>
            <a:xfrm>
              <a:off x="369794" y="7862052"/>
              <a:ext cx="900000" cy="358587"/>
            </a:xfrm>
            <a:prstGeom prst="rect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r>
                <a:rPr kumimoji="1" lang="ja-JP" altLang="en-US" sz="1400" b="1" dirty="0"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設問４</a:t>
              </a: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EA5EE5E0-9912-4523-9F73-923FD56CF065}"/>
                </a:ext>
              </a:extLst>
            </p:cNvPr>
            <p:cNvSpPr txBox="1"/>
            <p:nvPr/>
          </p:nvSpPr>
          <p:spPr>
            <a:xfrm>
              <a:off x="1478343" y="7879571"/>
              <a:ext cx="5109091" cy="32226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kumimoji="1" lang="ja-JP" altLang="en-US" sz="1200" dirty="0"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会員、未会員を問わずお伺いします。町会の印象を教えてください。</a:t>
              </a:r>
              <a:endParaRPr kumimoji="1" lang="en-US" altLang="ja-JP" sz="1200" dirty="0">
                <a:latin typeface="BIZ UDゴシック" panose="020B0400000000000000" pitchFamily="49" charset="-128"/>
                <a:ea typeface="BIZ UDゴシック" panose="020B0400000000000000" pitchFamily="49" charset="-128"/>
              </a:endParaRPr>
            </a:p>
          </p:txBody>
        </p:sp>
      </p:grp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E4C33308-DCB1-4D84-8524-D8860EFC3627}"/>
              </a:ext>
            </a:extLst>
          </p:cNvPr>
          <p:cNvSpPr txBox="1"/>
          <p:nvPr/>
        </p:nvSpPr>
        <p:spPr>
          <a:xfrm>
            <a:off x="5479438" y="1121489"/>
            <a:ext cx="110799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（自由記載）</a:t>
            </a: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DB3266D1-E48C-4BD3-AEB1-98BEF28AD0D8}"/>
              </a:ext>
            </a:extLst>
          </p:cNvPr>
          <p:cNvSpPr/>
          <p:nvPr/>
        </p:nvSpPr>
        <p:spPr>
          <a:xfrm>
            <a:off x="369794" y="1669432"/>
            <a:ext cx="6118412" cy="338666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endParaRPr kumimoji="1" lang="en-US" altLang="ja-JP" sz="120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26899939-0F2B-4EEB-A618-C4E5559DA964}"/>
              </a:ext>
            </a:extLst>
          </p:cNvPr>
          <p:cNvSpPr/>
          <p:nvPr/>
        </p:nvSpPr>
        <p:spPr>
          <a:xfrm>
            <a:off x="369794" y="1669435"/>
            <a:ext cx="900000" cy="358587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kumimoji="1" lang="ja-JP" altLang="en-US" sz="14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設問５</a:t>
            </a: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803AE38B-5909-49C3-BF1A-DDA0C4B21B21}"/>
              </a:ext>
            </a:extLst>
          </p:cNvPr>
          <p:cNvSpPr txBox="1"/>
          <p:nvPr/>
        </p:nvSpPr>
        <p:spPr>
          <a:xfrm>
            <a:off x="1478342" y="1687594"/>
            <a:ext cx="5109091" cy="3222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未会員の方にお伺いします。（町会員は、設問６へお進みください。）</a:t>
            </a:r>
            <a:endParaRPr kumimoji="1" lang="en-US" altLang="ja-JP" sz="1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4D302EF0-1421-4F48-941A-44332AA683AA}"/>
              </a:ext>
            </a:extLst>
          </p:cNvPr>
          <p:cNvSpPr/>
          <p:nvPr/>
        </p:nvSpPr>
        <p:spPr>
          <a:xfrm>
            <a:off x="3953435" y="2084466"/>
            <a:ext cx="2428181" cy="1842075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t"/>
          <a:lstStyle/>
          <a:p>
            <a:pPr algn="ctr">
              <a:lnSpc>
                <a:spcPct val="200000"/>
              </a:lnSpc>
            </a:pPr>
            <a:r>
              <a:rPr kumimoji="1" lang="ja-JP" altLang="en-US" sz="14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はい　 ・ 　いいえ</a:t>
            </a:r>
            <a:endParaRPr kumimoji="1" lang="en-US" altLang="ja-JP" sz="140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algn="ctr">
              <a:lnSpc>
                <a:spcPct val="200000"/>
              </a:lnSpc>
            </a:pPr>
            <a:r>
              <a:rPr kumimoji="1" lang="ja-JP" altLang="en-US" sz="14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はい　 ・　 いいえ</a:t>
            </a:r>
            <a:endParaRPr kumimoji="1" lang="en-US" altLang="ja-JP" sz="140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algn="ctr">
              <a:lnSpc>
                <a:spcPct val="200000"/>
              </a:lnSpc>
            </a:pPr>
            <a:r>
              <a:rPr kumimoji="1" lang="ja-JP" altLang="en-US" sz="14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はい 　・　 いいえ</a:t>
            </a:r>
            <a:endParaRPr kumimoji="1" lang="en-US" altLang="ja-JP" sz="140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algn="ctr">
              <a:lnSpc>
                <a:spcPct val="200000"/>
              </a:lnSpc>
            </a:pPr>
            <a:r>
              <a:rPr kumimoji="1" lang="ja-JP" altLang="en-US" sz="14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はい　 ・ 　いいえ</a:t>
            </a:r>
            <a:endParaRPr kumimoji="1" lang="en-US" altLang="ja-JP" sz="140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3C029510-8714-4BC8-B723-886FE4F8174F}"/>
              </a:ext>
            </a:extLst>
          </p:cNvPr>
          <p:cNvSpPr/>
          <p:nvPr/>
        </p:nvSpPr>
        <p:spPr>
          <a:xfrm>
            <a:off x="476384" y="2105665"/>
            <a:ext cx="3477051" cy="18420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lnSpc>
                <a:spcPct val="200000"/>
              </a:lnSpc>
            </a:pPr>
            <a:r>
              <a:rPr kumimoji="1" lang="ja-JP" altLang="en-US" sz="14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１ ●●町会をご存じですか？</a:t>
            </a:r>
            <a:endParaRPr kumimoji="1" lang="en-US" altLang="ja-JP" sz="140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>
              <a:lnSpc>
                <a:spcPct val="200000"/>
              </a:lnSpc>
            </a:pPr>
            <a:r>
              <a:rPr kumimoji="1" lang="ja-JP" altLang="en-US" sz="14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２ 町会は、地域に必要だと思いますか？</a:t>
            </a:r>
            <a:endParaRPr kumimoji="1" lang="en-US" altLang="ja-JP" sz="140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>
              <a:lnSpc>
                <a:spcPct val="200000"/>
              </a:lnSpc>
            </a:pPr>
            <a:r>
              <a:rPr kumimoji="1" lang="ja-JP" altLang="en-US" sz="14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３ 入会案内をされたことはありますか？</a:t>
            </a:r>
            <a:endParaRPr kumimoji="1" lang="en-US" altLang="ja-JP" sz="140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>
              <a:lnSpc>
                <a:spcPct val="200000"/>
              </a:lnSpc>
            </a:pPr>
            <a:r>
              <a:rPr kumimoji="1" lang="ja-JP" altLang="en-US" sz="14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４ 案内があったら加入しますか？</a:t>
            </a:r>
            <a:endParaRPr kumimoji="1" lang="en-US" altLang="ja-JP" sz="140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B6471291-8CE8-456A-B6EE-F07237CEB783}"/>
              </a:ext>
            </a:extLst>
          </p:cNvPr>
          <p:cNvSpPr txBox="1"/>
          <p:nvPr/>
        </p:nvSpPr>
        <p:spPr>
          <a:xfrm>
            <a:off x="489734" y="3989755"/>
            <a:ext cx="587853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《</a:t>
            </a:r>
            <a:r>
              <a:rPr kumimoji="1"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設問５の４で，はいとお答えいただいた方は，お名前などを教えてください。</a:t>
            </a:r>
            <a:r>
              <a:rPr kumimoji="1" lang="en-US" altLang="ja-JP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》</a:t>
            </a:r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169FA4C1-B706-4CE3-9BC4-A51AA2C28329}"/>
              </a:ext>
            </a:extLst>
          </p:cNvPr>
          <p:cNvSpPr/>
          <p:nvPr/>
        </p:nvSpPr>
        <p:spPr>
          <a:xfrm>
            <a:off x="476385" y="4362774"/>
            <a:ext cx="5905231" cy="57747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lnSpc>
                <a:spcPct val="200000"/>
              </a:lnSpc>
            </a:pPr>
            <a:r>
              <a:rPr kumimoji="1" lang="ja-JP" altLang="en-US" sz="13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 お名前：　　　　　　　　　　住所：</a:t>
            </a:r>
            <a:endParaRPr kumimoji="1" lang="en-US" altLang="ja-JP" sz="130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63E4614B-D62D-43C8-940F-6FA29FA278EA}"/>
              </a:ext>
            </a:extLst>
          </p:cNvPr>
          <p:cNvSpPr/>
          <p:nvPr/>
        </p:nvSpPr>
        <p:spPr>
          <a:xfrm>
            <a:off x="369794" y="5261070"/>
            <a:ext cx="6118412" cy="234940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endParaRPr kumimoji="1" lang="en-US" altLang="ja-JP" sz="120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CB1A2DA5-B5D8-4F24-971C-9B1C3435CE5F}"/>
              </a:ext>
            </a:extLst>
          </p:cNvPr>
          <p:cNvSpPr/>
          <p:nvPr/>
        </p:nvSpPr>
        <p:spPr>
          <a:xfrm>
            <a:off x="369794" y="5261070"/>
            <a:ext cx="900000" cy="358587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kumimoji="1" lang="ja-JP" altLang="en-US" sz="14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設問６</a:t>
            </a: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5752A3E4-8061-4396-810C-22B35E22F135}"/>
              </a:ext>
            </a:extLst>
          </p:cNvPr>
          <p:cNvSpPr txBox="1"/>
          <p:nvPr/>
        </p:nvSpPr>
        <p:spPr>
          <a:xfrm>
            <a:off x="1478343" y="5278083"/>
            <a:ext cx="4185761" cy="8762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町会員で、行事に参加したことがない方にお伺いします。</a:t>
            </a:r>
            <a:endParaRPr kumimoji="1" lang="en-US" altLang="ja-JP" sz="1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「参加できない」理由全てに 〇 を付けてください。</a:t>
            </a:r>
            <a:endParaRPr kumimoji="1" lang="en-US" altLang="ja-JP" sz="1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（未会員は、設問７へお進みください。）</a:t>
            </a:r>
            <a:endParaRPr kumimoji="1" lang="en-US" altLang="ja-JP" sz="1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FBE1FF3D-2AB1-462A-8F73-297A7C9C570B}"/>
              </a:ext>
            </a:extLst>
          </p:cNvPr>
          <p:cNvSpPr/>
          <p:nvPr/>
        </p:nvSpPr>
        <p:spPr>
          <a:xfrm>
            <a:off x="484272" y="6237263"/>
            <a:ext cx="5905231" cy="1268437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ts val="2200"/>
              </a:lnSpc>
            </a:pPr>
            <a:r>
              <a:rPr kumimoji="1" lang="en-US" altLang="ja-JP" sz="12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 </a:t>
            </a:r>
            <a:r>
              <a:rPr kumimoji="1" lang="ja-JP" altLang="en-US" sz="11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① 情報がない　② 時間がない　③ 時間帯が合わない　④ 自分の用事を優先したい</a:t>
            </a:r>
            <a:endParaRPr kumimoji="1" lang="en-US" altLang="ja-JP" sz="110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>
              <a:lnSpc>
                <a:spcPts val="2200"/>
              </a:lnSpc>
            </a:pPr>
            <a:r>
              <a:rPr kumimoji="1" lang="ja-JP" altLang="en-US" sz="11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 ⑤ 一人では参加しづらい　⑥ 閉塞感や参加しづらい雰囲気　⑦ 活動に魅力を感じない</a:t>
            </a:r>
            <a:endParaRPr kumimoji="1" lang="en-US" altLang="ja-JP" sz="110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>
              <a:lnSpc>
                <a:spcPts val="2200"/>
              </a:lnSpc>
            </a:pPr>
            <a:r>
              <a:rPr kumimoji="1" lang="ja-JP" altLang="en-US" sz="11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 ⑧ 交流がわずらわしい　⑨ 活動や方針が合わない</a:t>
            </a:r>
            <a:endParaRPr kumimoji="1" lang="en-US" altLang="ja-JP" sz="110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>
              <a:lnSpc>
                <a:spcPts val="2200"/>
              </a:lnSpc>
            </a:pPr>
            <a:r>
              <a:rPr kumimoji="1" lang="en-US" altLang="ja-JP" sz="11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 </a:t>
            </a:r>
            <a:r>
              <a:rPr kumimoji="1" lang="ja-JP" altLang="en-US" sz="11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⑩ その他（　　　　　　　　　　　　　　　　　　　　　　　　　　　　　　　　　）</a:t>
            </a:r>
            <a:endParaRPr kumimoji="1" lang="en-US" altLang="ja-JP" sz="120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27" name="正方形/長方形 26">
            <a:extLst>
              <a:ext uri="{FF2B5EF4-FFF2-40B4-BE49-F238E27FC236}">
                <a16:creationId xmlns:a16="http://schemas.microsoft.com/office/drawing/2014/main" id="{586D5591-29C4-4D19-A75F-586857A72071}"/>
              </a:ext>
            </a:extLst>
          </p:cNvPr>
          <p:cNvSpPr/>
          <p:nvPr/>
        </p:nvSpPr>
        <p:spPr>
          <a:xfrm>
            <a:off x="369794" y="7815452"/>
            <a:ext cx="6118412" cy="177790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endParaRPr kumimoji="1" lang="en-US" altLang="ja-JP" sz="120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28" name="正方形/長方形 27">
            <a:extLst>
              <a:ext uri="{FF2B5EF4-FFF2-40B4-BE49-F238E27FC236}">
                <a16:creationId xmlns:a16="http://schemas.microsoft.com/office/drawing/2014/main" id="{1E6471E6-1EB9-4EB7-8401-4BA16833AE56}"/>
              </a:ext>
            </a:extLst>
          </p:cNvPr>
          <p:cNvSpPr/>
          <p:nvPr/>
        </p:nvSpPr>
        <p:spPr>
          <a:xfrm>
            <a:off x="369794" y="7815452"/>
            <a:ext cx="900000" cy="358587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kumimoji="1" lang="ja-JP" altLang="en-US" sz="14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設問７</a:t>
            </a: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3274DFD2-281C-429C-9545-676CEFE47FD1}"/>
              </a:ext>
            </a:extLst>
          </p:cNvPr>
          <p:cNvSpPr txBox="1"/>
          <p:nvPr/>
        </p:nvSpPr>
        <p:spPr>
          <a:xfrm>
            <a:off x="1478343" y="7855733"/>
            <a:ext cx="5009863" cy="2780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700"/>
              </a:lnSpc>
            </a:pPr>
            <a:r>
              <a:rPr kumimoji="1"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町会で、ぜひ行ってほしい活動があれば全てに 〇 を付けてください。</a:t>
            </a:r>
            <a:endParaRPr kumimoji="1" lang="en-US" altLang="ja-JP" sz="1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30" name="正方形/長方形 29">
            <a:extLst>
              <a:ext uri="{FF2B5EF4-FFF2-40B4-BE49-F238E27FC236}">
                <a16:creationId xmlns:a16="http://schemas.microsoft.com/office/drawing/2014/main" id="{B0EEE311-2660-432D-A8D1-94583FBB508E}"/>
              </a:ext>
            </a:extLst>
          </p:cNvPr>
          <p:cNvSpPr/>
          <p:nvPr/>
        </p:nvSpPr>
        <p:spPr>
          <a:xfrm>
            <a:off x="484272" y="8248720"/>
            <a:ext cx="5905231" cy="1268437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ts val="2200"/>
              </a:lnSpc>
            </a:pPr>
            <a:r>
              <a:rPr kumimoji="1" lang="en-US" altLang="ja-JP" sz="12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 </a:t>
            </a:r>
            <a:r>
              <a:rPr kumimoji="1" lang="ja-JP" altLang="en-US" sz="11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① 料理教室・お菓子作り教室　　② 気軽なお茶会・おしゃべり会</a:t>
            </a:r>
            <a:endParaRPr kumimoji="1" lang="en-US" altLang="ja-JP" sz="110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>
              <a:lnSpc>
                <a:spcPts val="2200"/>
              </a:lnSpc>
            </a:pPr>
            <a:r>
              <a:rPr kumimoji="1" lang="ja-JP" altLang="en-US" sz="11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 ③ 子育てサロン　　④ 編み物・クラフトづくり　　⑤ お茶・コーヒー教室</a:t>
            </a:r>
            <a:endParaRPr kumimoji="1" lang="en-US" altLang="ja-JP" sz="110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>
              <a:lnSpc>
                <a:spcPts val="2200"/>
              </a:lnSpc>
            </a:pPr>
            <a:r>
              <a:rPr kumimoji="1" lang="ja-JP" altLang="en-US" sz="11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 ⑥ 交流バーベキュー　　⑦ 防災訓練　　⑧ スポーツ教室　　⑨ 勉強教室</a:t>
            </a:r>
            <a:endParaRPr kumimoji="1" lang="en-US" altLang="ja-JP" sz="110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>
              <a:lnSpc>
                <a:spcPts val="2200"/>
              </a:lnSpc>
            </a:pPr>
            <a:r>
              <a:rPr kumimoji="1" lang="en-US" altLang="ja-JP" sz="11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 </a:t>
            </a:r>
            <a:r>
              <a:rPr kumimoji="1" lang="ja-JP" altLang="en-US" sz="11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⑩ その他（　　　　　　　　　　　　　　　　　　　　　　　　　　　　　　　　　）</a:t>
            </a:r>
            <a:endParaRPr kumimoji="1" lang="en-US" altLang="ja-JP" sz="120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23" name="スライド番号プレースホルダー 1">
            <a:extLst>
              <a:ext uri="{FF2B5EF4-FFF2-40B4-BE49-F238E27FC236}">
                <a16:creationId xmlns:a16="http://schemas.microsoft.com/office/drawing/2014/main" id="{026D548B-5BDF-41BD-BD0F-16B6E79D9A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348095" y="9637724"/>
            <a:ext cx="496377" cy="263482"/>
          </a:xfrm>
        </p:spPr>
        <p:txBody>
          <a:bodyPr/>
          <a:lstStyle/>
          <a:p>
            <a:r>
              <a:rPr kumimoji="1" lang="en-US" altLang="ja-JP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23</a:t>
            </a:r>
            <a:endParaRPr kumimoji="1" lang="ja-JP" altLang="en-US" sz="1600" dirty="0">
              <a:solidFill>
                <a:schemeClr val="tx1">
                  <a:lumMod val="75000"/>
                  <a:lumOff val="25000"/>
                </a:schemeClr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179692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5AFCD23B-9CBA-43C6-91B8-77E6CD7DAF94}"/>
              </a:ext>
            </a:extLst>
          </p:cNvPr>
          <p:cNvSpPr/>
          <p:nvPr/>
        </p:nvSpPr>
        <p:spPr>
          <a:xfrm>
            <a:off x="437029" y="313767"/>
            <a:ext cx="6118412" cy="194982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endParaRPr kumimoji="1" lang="en-US" altLang="ja-JP" sz="120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grpSp>
        <p:nvGrpSpPr>
          <p:cNvPr id="24" name="グループ化 23">
            <a:extLst>
              <a:ext uri="{FF2B5EF4-FFF2-40B4-BE49-F238E27FC236}">
                <a16:creationId xmlns:a16="http://schemas.microsoft.com/office/drawing/2014/main" id="{AA0CC56F-8068-45BB-9380-D7D0A1B57C75}"/>
              </a:ext>
            </a:extLst>
          </p:cNvPr>
          <p:cNvGrpSpPr/>
          <p:nvPr/>
        </p:nvGrpSpPr>
        <p:grpSpPr>
          <a:xfrm>
            <a:off x="369794" y="2490697"/>
            <a:ext cx="6118412" cy="2967316"/>
            <a:chOff x="369794" y="2424955"/>
            <a:chExt cx="6118412" cy="2967316"/>
          </a:xfrm>
        </p:grpSpPr>
        <p:sp>
          <p:nvSpPr>
            <p:cNvPr id="8" name="正方形/長方形 7">
              <a:extLst>
                <a:ext uri="{FF2B5EF4-FFF2-40B4-BE49-F238E27FC236}">
                  <a16:creationId xmlns:a16="http://schemas.microsoft.com/office/drawing/2014/main" id="{390F0DCD-7A9B-4E79-91F9-9351D586B466}"/>
                </a:ext>
              </a:extLst>
            </p:cNvPr>
            <p:cNvSpPr/>
            <p:nvPr/>
          </p:nvSpPr>
          <p:spPr>
            <a:xfrm>
              <a:off x="369794" y="2424955"/>
              <a:ext cx="6118412" cy="2967316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>
                <a:lnSpc>
                  <a:spcPct val="150000"/>
                </a:lnSpc>
              </a:pPr>
              <a:endParaRPr kumimoji="1" lang="en-US" altLang="ja-JP" sz="12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endParaRPr>
            </a:p>
          </p:txBody>
        </p:sp>
        <p:sp>
          <p:nvSpPr>
            <p:cNvPr id="9" name="正方形/長方形 8">
              <a:extLst>
                <a:ext uri="{FF2B5EF4-FFF2-40B4-BE49-F238E27FC236}">
                  <a16:creationId xmlns:a16="http://schemas.microsoft.com/office/drawing/2014/main" id="{4820E2BC-CEFD-4D0B-928D-98C94B20E140}"/>
                </a:ext>
              </a:extLst>
            </p:cNvPr>
            <p:cNvSpPr/>
            <p:nvPr/>
          </p:nvSpPr>
          <p:spPr>
            <a:xfrm>
              <a:off x="369794" y="2424955"/>
              <a:ext cx="900000" cy="358587"/>
            </a:xfrm>
            <a:prstGeom prst="rect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r>
                <a:rPr kumimoji="1" lang="ja-JP" altLang="en-US" sz="1400" b="1" dirty="0"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設問８</a:t>
              </a:r>
            </a:p>
          </p:txBody>
        </p:sp>
        <p:sp>
          <p:nvSpPr>
            <p:cNvPr id="10" name="テキスト ボックス 9">
              <a:extLst>
                <a:ext uri="{FF2B5EF4-FFF2-40B4-BE49-F238E27FC236}">
                  <a16:creationId xmlns:a16="http://schemas.microsoft.com/office/drawing/2014/main" id="{5F8252FC-3451-4825-8C89-953B1B035798}"/>
                </a:ext>
              </a:extLst>
            </p:cNvPr>
            <p:cNvSpPr txBox="1"/>
            <p:nvPr/>
          </p:nvSpPr>
          <p:spPr>
            <a:xfrm>
              <a:off x="1478343" y="2438854"/>
              <a:ext cx="4801314" cy="59926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kumimoji="1" lang="ja-JP" altLang="en-US" sz="1200" dirty="0"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出来る範囲で、町会活動や運営のお手伝いをしていただけますか？</a:t>
              </a:r>
              <a:endParaRPr kumimoji="1" lang="en-US" altLang="ja-JP" sz="1200" dirty="0">
                <a:latin typeface="BIZ UDゴシック" panose="020B0400000000000000" pitchFamily="49" charset="-128"/>
                <a:ea typeface="BIZ UDゴシック" panose="020B0400000000000000" pitchFamily="49" charset="-128"/>
              </a:endParaRPr>
            </a:p>
            <a:p>
              <a:pPr>
                <a:lnSpc>
                  <a:spcPct val="150000"/>
                </a:lnSpc>
              </a:pPr>
              <a:r>
                <a:rPr kumimoji="1" lang="ja-JP" altLang="en-US" sz="1200" dirty="0"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（未会員または役員は、設問９へお進みください。）</a:t>
              </a:r>
            </a:p>
          </p:txBody>
        </p:sp>
        <p:cxnSp>
          <p:nvCxnSpPr>
            <p:cNvPr id="12" name="直線コネクタ 11">
              <a:extLst>
                <a:ext uri="{FF2B5EF4-FFF2-40B4-BE49-F238E27FC236}">
                  <a16:creationId xmlns:a16="http://schemas.microsoft.com/office/drawing/2014/main" id="{C1B2F170-9130-4BC7-BA30-5454B17693D4}"/>
                </a:ext>
              </a:extLst>
            </p:cNvPr>
            <p:cNvCxnSpPr>
              <a:cxnSpLocks/>
            </p:cNvCxnSpPr>
            <p:nvPr/>
          </p:nvCxnSpPr>
          <p:spPr>
            <a:xfrm>
              <a:off x="369794" y="3749488"/>
              <a:ext cx="6118412" cy="0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正方形/長方形 12">
              <a:extLst>
                <a:ext uri="{FF2B5EF4-FFF2-40B4-BE49-F238E27FC236}">
                  <a16:creationId xmlns:a16="http://schemas.microsoft.com/office/drawing/2014/main" id="{DBF0339D-3FF5-49B5-8137-7133FC109EE7}"/>
                </a:ext>
              </a:extLst>
            </p:cNvPr>
            <p:cNvSpPr/>
            <p:nvPr/>
          </p:nvSpPr>
          <p:spPr>
            <a:xfrm>
              <a:off x="1996888" y="3095746"/>
              <a:ext cx="2880000" cy="540000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300" dirty="0">
                  <a:solidFill>
                    <a:schemeClr val="tx1"/>
                  </a:solidFill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はい　　・　　いいえ</a:t>
              </a:r>
            </a:p>
          </p:txBody>
        </p:sp>
        <p:sp>
          <p:nvSpPr>
            <p:cNvPr id="14" name="テキスト ボックス 13">
              <a:extLst>
                <a:ext uri="{FF2B5EF4-FFF2-40B4-BE49-F238E27FC236}">
                  <a16:creationId xmlns:a16="http://schemas.microsoft.com/office/drawing/2014/main" id="{B477D2AC-6054-4EE4-A1A9-6F56CA0FE484}"/>
                </a:ext>
              </a:extLst>
            </p:cNvPr>
            <p:cNvSpPr txBox="1"/>
            <p:nvPr/>
          </p:nvSpPr>
          <p:spPr>
            <a:xfrm>
              <a:off x="369794" y="3785807"/>
              <a:ext cx="4801314" cy="32226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kumimoji="1" lang="en-US" altLang="ja-JP" sz="1200" dirty="0"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《</a:t>
              </a:r>
              <a:r>
                <a:rPr kumimoji="1" lang="ja-JP" altLang="en-US" sz="1200" dirty="0"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はいと答えていただいた方へ，お名前などを教えてください。</a:t>
              </a:r>
              <a:r>
                <a:rPr kumimoji="1" lang="en-US" altLang="ja-JP" sz="1200" dirty="0"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》</a:t>
              </a:r>
            </a:p>
          </p:txBody>
        </p:sp>
        <p:sp>
          <p:nvSpPr>
            <p:cNvPr id="15" name="正方形/長方形 14">
              <a:extLst>
                <a:ext uri="{FF2B5EF4-FFF2-40B4-BE49-F238E27FC236}">
                  <a16:creationId xmlns:a16="http://schemas.microsoft.com/office/drawing/2014/main" id="{A9C1FBE3-CD9F-40FD-853B-2E685A38A263}"/>
                </a:ext>
              </a:extLst>
            </p:cNvPr>
            <p:cNvSpPr/>
            <p:nvPr/>
          </p:nvSpPr>
          <p:spPr>
            <a:xfrm>
              <a:off x="482121" y="4143939"/>
              <a:ext cx="5905231" cy="1154204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>
                <a:lnSpc>
                  <a:spcPct val="200000"/>
                </a:lnSpc>
              </a:pPr>
              <a:r>
                <a:rPr kumimoji="1" lang="ja-JP" altLang="en-US" sz="1300" dirty="0">
                  <a:solidFill>
                    <a:schemeClr val="tx1"/>
                  </a:solidFill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 お名前：　　　　　　　　　　住所：</a:t>
              </a:r>
              <a:endParaRPr kumimoji="1" lang="en-US" altLang="ja-JP" sz="13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endParaRPr>
            </a:p>
            <a:p>
              <a:pPr>
                <a:lnSpc>
                  <a:spcPct val="150000"/>
                </a:lnSpc>
              </a:pPr>
              <a:r>
                <a:rPr kumimoji="1" lang="ja-JP" altLang="en-US" sz="1300" dirty="0">
                  <a:solidFill>
                    <a:schemeClr val="tx1"/>
                  </a:solidFill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 連絡先：　　　　　　　　　　内容：　お手伝い </a:t>
              </a:r>
              <a:r>
                <a:rPr kumimoji="1" lang="en-US" altLang="ja-JP" sz="1300" dirty="0">
                  <a:solidFill>
                    <a:schemeClr val="tx1"/>
                  </a:solidFill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OK</a:t>
              </a:r>
              <a:r>
                <a:rPr kumimoji="1" lang="ja-JP" altLang="en-US" sz="1300" dirty="0">
                  <a:solidFill>
                    <a:schemeClr val="tx1"/>
                  </a:solidFill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　・　役員でも </a:t>
              </a:r>
              <a:r>
                <a:rPr kumimoji="1" lang="en-US" altLang="ja-JP" sz="1300" dirty="0">
                  <a:solidFill>
                    <a:schemeClr val="tx1"/>
                  </a:solidFill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OK</a:t>
              </a:r>
            </a:p>
            <a:p>
              <a:pPr>
                <a:lnSpc>
                  <a:spcPct val="150000"/>
                </a:lnSpc>
              </a:pPr>
              <a:r>
                <a:rPr kumimoji="1" lang="ja-JP" altLang="en-US" sz="1300" dirty="0">
                  <a:solidFill>
                    <a:schemeClr val="tx1"/>
                  </a:solidFill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　　　　　　　　　　　　　　　　　 （どちらかに〇を付けてください。）</a:t>
              </a:r>
            </a:p>
          </p:txBody>
        </p:sp>
      </p:grpSp>
      <p:grpSp>
        <p:nvGrpSpPr>
          <p:cNvPr id="25" name="グループ化 24">
            <a:extLst>
              <a:ext uri="{FF2B5EF4-FFF2-40B4-BE49-F238E27FC236}">
                <a16:creationId xmlns:a16="http://schemas.microsoft.com/office/drawing/2014/main" id="{0F1E90BD-6CE9-41C5-B110-87A6529DAB69}"/>
              </a:ext>
            </a:extLst>
          </p:cNvPr>
          <p:cNvGrpSpPr/>
          <p:nvPr/>
        </p:nvGrpSpPr>
        <p:grpSpPr>
          <a:xfrm>
            <a:off x="369794" y="5658227"/>
            <a:ext cx="6118412" cy="2003611"/>
            <a:chOff x="369794" y="5849471"/>
            <a:chExt cx="6118412" cy="2003611"/>
          </a:xfrm>
        </p:grpSpPr>
        <p:sp>
          <p:nvSpPr>
            <p:cNvPr id="16" name="正方形/長方形 15">
              <a:extLst>
                <a:ext uri="{FF2B5EF4-FFF2-40B4-BE49-F238E27FC236}">
                  <a16:creationId xmlns:a16="http://schemas.microsoft.com/office/drawing/2014/main" id="{2E3D866C-48E1-4C0A-9D43-930E06F86FFD}"/>
                </a:ext>
              </a:extLst>
            </p:cNvPr>
            <p:cNvSpPr/>
            <p:nvPr/>
          </p:nvSpPr>
          <p:spPr>
            <a:xfrm>
              <a:off x="369794" y="5849471"/>
              <a:ext cx="6118412" cy="200361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>
                <a:lnSpc>
                  <a:spcPct val="150000"/>
                </a:lnSpc>
              </a:pPr>
              <a:endParaRPr kumimoji="1" lang="en-US" altLang="ja-JP" sz="12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endParaRPr>
            </a:p>
          </p:txBody>
        </p:sp>
        <p:sp>
          <p:nvSpPr>
            <p:cNvPr id="17" name="正方形/長方形 16">
              <a:extLst>
                <a:ext uri="{FF2B5EF4-FFF2-40B4-BE49-F238E27FC236}">
                  <a16:creationId xmlns:a16="http://schemas.microsoft.com/office/drawing/2014/main" id="{19F9945A-C95A-407B-A4DB-301281AE7AC1}"/>
                </a:ext>
              </a:extLst>
            </p:cNvPr>
            <p:cNvSpPr/>
            <p:nvPr/>
          </p:nvSpPr>
          <p:spPr>
            <a:xfrm>
              <a:off x="369794" y="5849471"/>
              <a:ext cx="900000" cy="358587"/>
            </a:xfrm>
            <a:prstGeom prst="rect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r>
                <a:rPr kumimoji="1" lang="ja-JP" altLang="en-US" sz="1400" b="1" dirty="0"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設問９</a:t>
              </a:r>
            </a:p>
          </p:txBody>
        </p:sp>
        <p:sp>
          <p:nvSpPr>
            <p:cNvPr id="20" name="テキスト ボックス 19">
              <a:extLst>
                <a:ext uri="{FF2B5EF4-FFF2-40B4-BE49-F238E27FC236}">
                  <a16:creationId xmlns:a16="http://schemas.microsoft.com/office/drawing/2014/main" id="{F8B20B66-9E22-45FD-8B65-170F9019E15F}"/>
                </a:ext>
              </a:extLst>
            </p:cNvPr>
            <p:cNvSpPr txBox="1"/>
            <p:nvPr/>
          </p:nvSpPr>
          <p:spPr>
            <a:xfrm>
              <a:off x="1478343" y="5866484"/>
              <a:ext cx="4955203" cy="59926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kumimoji="1" lang="ja-JP" altLang="en-US" sz="1200" dirty="0"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町会サポート隊を創設したいと考えております。どのような内容で</a:t>
              </a:r>
              <a:endParaRPr kumimoji="1" lang="en-US" altLang="ja-JP" sz="1200" dirty="0">
                <a:latin typeface="BIZ UDゴシック" panose="020B0400000000000000" pitchFamily="49" charset="-128"/>
                <a:ea typeface="BIZ UDゴシック" panose="020B0400000000000000" pitchFamily="49" charset="-128"/>
              </a:endParaRPr>
            </a:p>
            <a:p>
              <a:pPr>
                <a:lnSpc>
                  <a:spcPct val="150000"/>
                </a:lnSpc>
              </a:pPr>
              <a:r>
                <a:rPr kumimoji="1" lang="ja-JP" altLang="en-US" sz="1200" dirty="0"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あれば、お手伝いしていただけるか、</a:t>
              </a:r>
              <a:r>
                <a:rPr kumimoji="1" lang="ja-JP" altLang="en-US" sz="1200"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全てに 〇 を</a:t>
              </a:r>
              <a:r>
                <a:rPr kumimoji="1" lang="ja-JP" altLang="en-US" sz="1200" dirty="0"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付けてください。</a:t>
              </a:r>
            </a:p>
          </p:txBody>
        </p:sp>
        <p:sp>
          <p:nvSpPr>
            <p:cNvPr id="21" name="正方形/長方形 20">
              <a:extLst>
                <a:ext uri="{FF2B5EF4-FFF2-40B4-BE49-F238E27FC236}">
                  <a16:creationId xmlns:a16="http://schemas.microsoft.com/office/drawing/2014/main" id="{D445B2A5-F1C4-4881-9BF4-4D2538C94F6D}"/>
                </a:ext>
              </a:extLst>
            </p:cNvPr>
            <p:cNvSpPr/>
            <p:nvPr/>
          </p:nvSpPr>
          <p:spPr>
            <a:xfrm>
              <a:off x="484272" y="6491734"/>
              <a:ext cx="5905231" cy="1253772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>
                <a:lnSpc>
                  <a:spcPct val="150000"/>
                </a:lnSpc>
              </a:pPr>
              <a:r>
                <a:rPr kumimoji="1" lang="en-US" altLang="ja-JP" sz="1200" dirty="0">
                  <a:solidFill>
                    <a:schemeClr val="tx1"/>
                  </a:solidFill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 </a:t>
              </a:r>
              <a:r>
                <a:rPr kumimoji="1" lang="ja-JP" altLang="en-US" sz="1200" dirty="0">
                  <a:solidFill>
                    <a:schemeClr val="tx1"/>
                  </a:solidFill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①活動の企画会議や打合せへの参加　　②資料やお便り、チラシなどの作成</a:t>
              </a:r>
              <a:endParaRPr kumimoji="1" lang="en-US" altLang="ja-JP" sz="12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endParaRPr>
            </a:p>
            <a:p>
              <a:pPr>
                <a:lnSpc>
                  <a:spcPct val="150000"/>
                </a:lnSpc>
              </a:pPr>
              <a:r>
                <a:rPr kumimoji="1" lang="ja-JP" altLang="en-US" sz="1200" dirty="0">
                  <a:solidFill>
                    <a:schemeClr val="tx1"/>
                  </a:solidFill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 ③</a:t>
              </a:r>
              <a:r>
                <a:rPr kumimoji="1" lang="en-US" altLang="ja-JP" sz="1200" dirty="0">
                  <a:solidFill>
                    <a:schemeClr val="tx1"/>
                  </a:solidFill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SNS</a:t>
              </a:r>
              <a:r>
                <a:rPr kumimoji="1" lang="ja-JP" altLang="en-US" sz="1200" dirty="0">
                  <a:solidFill>
                    <a:schemeClr val="tx1"/>
                  </a:solidFill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などでの情報発信（広報）　　　 ④参加者の出欠確認や取りまとめ</a:t>
              </a:r>
              <a:endParaRPr kumimoji="1" lang="en-US" altLang="ja-JP" sz="12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endParaRPr>
            </a:p>
            <a:p>
              <a:pPr>
                <a:lnSpc>
                  <a:spcPct val="150000"/>
                </a:lnSpc>
              </a:pPr>
              <a:r>
                <a:rPr kumimoji="1" lang="en-US" altLang="ja-JP" sz="1200" dirty="0">
                  <a:solidFill>
                    <a:schemeClr val="tx1"/>
                  </a:solidFill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 </a:t>
              </a:r>
              <a:r>
                <a:rPr kumimoji="1" lang="ja-JP" altLang="en-US" sz="1200" dirty="0">
                  <a:solidFill>
                    <a:schemeClr val="tx1"/>
                  </a:solidFill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⑤買い出しなどの事前準備　　　　　　⑥当日の会場設営や撤去</a:t>
              </a:r>
              <a:endParaRPr kumimoji="1" lang="en-US" altLang="ja-JP" sz="12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endParaRPr>
            </a:p>
            <a:p>
              <a:pPr>
                <a:lnSpc>
                  <a:spcPct val="150000"/>
                </a:lnSpc>
              </a:pPr>
              <a:r>
                <a:rPr kumimoji="1" lang="en-US" altLang="ja-JP" sz="1200" dirty="0">
                  <a:solidFill>
                    <a:schemeClr val="tx1"/>
                  </a:solidFill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 </a:t>
              </a:r>
              <a:r>
                <a:rPr kumimoji="1" lang="ja-JP" altLang="en-US" sz="1200" dirty="0">
                  <a:solidFill>
                    <a:schemeClr val="tx1"/>
                  </a:solidFill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⑦当日の活動写真撮影などの記録　　　⑧その他（　　　　　　　　　　　　　）</a:t>
              </a:r>
              <a:endParaRPr kumimoji="1" lang="en-US" altLang="ja-JP" sz="12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endParaRPr>
            </a:p>
          </p:txBody>
        </p:sp>
      </p:grpSp>
      <p:grpSp>
        <p:nvGrpSpPr>
          <p:cNvPr id="32" name="グループ化 31">
            <a:extLst>
              <a:ext uri="{FF2B5EF4-FFF2-40B4-BE49-F238E27FC236}">
                <a16:creationId xmlns:a16="http://schemas.microsoft.com/office/drawing/2014/main" id="{157BB135-1557-493E-B90F-D9DE5BEDAA65}"/>
              </a:ext>
            </a:extLst>
          </p:cNvPr>
          <p:cNvGrpSpPr/>
          <p:nvPr/>
        </p:nvGrpSpPr>
        <p:grpSpPr>
          <a:xfrm>
            <a:off x="369794" y="7862052"/>
            <a:ext cx="6118412" cy="1228160"/>
            <a:chOff x="369794" y="7862052"/>
            <a:chExt cx="6118412" cy="1228160"/>
          </a:xfrm>
        </p:grpSpPr>
        <p:sp>
          <p:nvSpPr>
            <p:cNvPr id="22" name="正方形/長方形 21">
              <a:extLst>
                <a:ext uri="{FF2B5EF4-FFF2-40B4-BE49-F238E27FC236}">
                  <a16:creationId xmlns:a16="http://schemas.microsoft.com/office/drawing/2014/main" id="{5D69A96D-7DA0-4C08-90B1-FEE96BDAF4F5}"/>
                </a:ext>
              </a:extLst>
            </p:cNvPr>
            <p:cNvSpPr/>
            <p:nvPr/>
          </p:nvSpPr>
          <p:spPr>
            <a:xfrm>
              <a:off x="369794" y="7862052"/>
              <a:ext cx="6118412" cy="122816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>
                <a:lnSpc>
                  <a:spcPct val="150000"/>
                </a:lnSpc>
              </a:pPr>
              <a:endParaRPr kumimoji="1" lang="en-US" altLang="ja-JP" sz="12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endParaRPr>
            </a:p>
          </p:txBody>
        </p:sp>
        <p:sp>
          <p:nvSpPr>
            <p:cNvPr id="23" name="正方形/長方形 22">
              <a:extLst>
                <a:ext uri="{FF2B5EF4-FFF2-40B4-BE49-F238E27FC236}">
                  <a16:creationId xmlns:a16="http://schemas.microsoft.com/office/drawing/2014/main" id="{1EEF4022-C1C3-4931-8E51-C4A399C2EDE9}"/>
                </a:ext>
              </a:extLst>
            </p:cNvPr>
            <p:cNvSpPr/>
            <p:nvPr/>
          </p:nvSpPr>
          <p:spPr>
            <a:xfrm>
              <a:off x="369794" y="7862052"/>
              <a:ext cx="900000" cy="358587"/>
            </a:xfrm>
            <a:prstGeom prst="rect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r>
                <a:rPr kumimoji="1" lang="ja-JP" altLang="en-US" sz="1400" b="1" dirty="0"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設問</a:t>
              </a:r>
              <a:r>
                <a:rPr kumimoji="1" lang="en-US" altLang="ja-JP" sz="1400" b="1" dirty="0"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10</a:t>
              </a:r>
              <a:endParaRPr kumimoji="1" lang="ja-JP" altLang="en-US" sz="1400" b="1" dirty="0">
                <a:latin typeface="BIZ UDゴシック" panose="020B0400000000000000" pitchFamily="49" charset="-128"/>
                <a:ea typeface="BIZ UDゴシック" panose="020B0400000000000000" pitchFamily="49" charset="-128"/>
              </a:endParaRPr>
            </a:p>
          </p:txBody>
        </p:sp>
        <p:sp>
          <p:nvSpPr>
            <p:cNvPr id="26" name="テキスト ボックス 25">
              <a:extLst>
                <a:ext uri="{FF2B5EF4-FFF2-40B4-BE49-F238E27FC236}">
                  <a16:creationId xmlns:a16="http://schemas.microsoft.com/office/drawing/2014/main" id="{348BCA39-4695-43AD-B7C0-50C5DA1C2411}"/>
                </a:ext>
              </a:extLst>
            </p:cNvPr>
            <p:cNvSpPr txBox="1"/>
            <p:nvPr/>
          </p:nvSpPr>
          <p:spPr>
            <a:xfrm>
              <a:off x="1478343" y="7879571"/>
              <a:ext cx="4493538" cy="32226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kumimoji="1" lang="ja-JP" altLang="en-US" sz="1200" dirty="0"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その他、ご意見がございましたら、ご自由にお書きください。</a:t>
              </a:r>
              <a:endParaRPr kumimoji="1" lang="en-US" altLang="ja-JP" sz="1200" dirty="0">
                <a:latin typeface="BIZ UDゴシック" panose="020B0400000000000000" pitchFamily="49" charset="-128"/>
                <a:ea typeface="BIZ UDゴシック" panose="020B0400000000000000" pitchFamily="49" charset="-128"/>
              </a:endParaRPr>
            </a:p>
          </p:txBody>
        </p:sp>
      </p:grp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825AD433-13DD-48B8-8F45-4583FCBAFE5E}"/>
              </a:ext>
            </a:extLst>
          </p:cNvPr>
          <p:cNvSpPr txBox="1"/>
          <p:nvPr/>
        </p:nvSpPr>
        <p:spPr>
          <a:xfrm>
            <a:off x="1902797" y="9161933"/>
            <a:ext cx="4955203" cy="3222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今後の活動の参考にさせていただきます。ありがとうございました。</a:t>
            </a:r>
            <a:endParaRPr kumimoji="1" lang="en-US" altLang="ja-JP" sz="1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6667241A-6DD4-4907-BC95-8917D4D7BA9B}"/>
              </a:ext>
            </a:extLst>
          </p:cNvPr>
          <p:cNvSpPr txBox="1"/>
          <p:nvPr/>
        </p:nvSpPr>
        <p:spPr>
          <a:xfrm>
            <a:off x="3259723" y="9636601"/>
            <a:ext cx="33855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４</a:t>
            </a: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496E59BE-78F6-43B9-9D25-1F234325C6DA}"/>
              </a:ext>
            </a:extLst>
          </p:cNvPr>
          <p:cNvSpPr/>
          <p:nvPr/>
        </p:nvSpPr>
        <p:spPr>
          <a:xfrm>
            <a:off x="369794" y="242048"/>
            <a:ext cx="6118412" cy="194982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kumimoji="1" lang="en-US" altLang="ja-JP" sz="12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《</a:t>
            </a:r>
            <a:r>
              <a:rPr kumimoji="1" lang="ja-JP" altLang="en-US" sz="12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町会運営について</a:t>
            </a:r>
            <a:r>
              <a:rPr kumimoji="1" lang="en-US" altLang="ja-JP" sz="12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》</a:t>
            </a:r>
          </a:p>
          <a:p>
            <a:pPr>
              <a:lnSpc>
                <a:spcPct val="150000"/>
              </a:lnSpc>
            </a:pPr>
            <a:r>
              <a:rPr kumimoji="1" lang="ja-JP" altLang="en-US" sz="12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●●町会では、これまでの慣例にとらわれず、新たな意見や活動を取り入れたいと考えており、若い世代の方からの斬新なアイデアや地域に必要だと思う活動、人と人との貴重な交流の場として、やりたいことがかなえられる町会を目指しております。</a:t>
            </a:r>
            <a:endParaRPr kumimoji="1" lang="en-US" altLang="ja-JP" sz="120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12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そして、町会を持続的に運営していくためには、次世代の担い手として、皆さまの出来る範囲でのご協力をいただきたいと考えております。</a:t>
            </a:r>
            <a:endParaRPr kumimoji="1" lang="en-US" altLang="ja-JP" sz="120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28" name="スライド番号プレースホルダー 1">
            <a:extLst>
              <a:ext uri="{FF2B5EF4-FFF2-40B4-BE49-F238E27FC236}">
                <a16:creationId xmlns:a16="http://schemas.microsoft.com/office/drawing/2014/main" id="{3089934C-D1D8-46F2-AFD1-D2CE9F9EE7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0" y="9636601"/>
            <a:ext cx="496377" cy="263482"/>
          </a:xfrm>
        </p:spPr>
        <p:txBody>
          <a:bodyPr/>
          <a:lstStyle/>
          <a:p>
            <a:pPr algn="l"/>
            <a:r>
              <a:rPr kumimoji="1" lang="en-US" altLang="ja-JP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24</a:t>
            </a:r>
            <a:endParaRPr kumimoji="1" lang="ja-JP" altLang="en-US" sz="1600" dirty="0">
              <a:solidFill>
                <a:schemeClr val="tx1">
                  <a:lumMod val="75000"/>
                  <a:lumOff val="25000"/>
                </a:schemeClr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4681518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300</TotalTime>
  <Words>1186</Words>
  <Application>Microsoft Office PowerPoint</Application>
  <PresentationFormat>A4 210 x 297 mm</PresentationFormat>
  <Paragraphs>115</Paragraphs>
  <Slides>4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10" baseType="lpstr">
      <vt:lpstr>BIZ UDゴシック</vt:lpstr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金子　良介</dc:creator>
  <cp:lastModifiedBy>金子　良介</cp:lastModifiedBy>
  <cp:revision>32</cp:revision>
  <cp:lastPrinted>2025-10-27T07:02:16Z</cp:lastPrinted>
  <dcterms:created xsi:type="dcterms:W3CDTF">2025-03-14T00:20:39Z</dcterms:created>
  <dcterms:modified xsi:type="dcterms:W3CDTF">2025-10-27T07:02:54Z</dcterms:modified>
</cp:coreProperties>
</file>